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47"/>
  </p:notesMasterIdLst>
  <p:sldIdLst>
    <p:sldId id="308" r:id="rId2"/>
    <p:sldId id="409" r:id="rId3"/>
    <p:sldId id="465" r:id="rId4"/>
    <p:sldId id="426" r:id="rId5"/>
    <p:sldId id="431" r:id="rId6"/>
    <p:sldId id="449" r:id="rId7"/>
    <p:sldId id="443" r:id="rId8"/>
    <p:sldId id="417" r:id="rId9"/>
    <p:sldId id="428" r:id="rId10"/>
    <p:sldId id="429" r:id="rId11"/>
    <p:sldId id="430" r:id="rId12"/>
    <p:sldId id="401" r:id="rId13"/>
    <p:sldId id="432" r:id="rId14"/>
    <p:sldId id="416" r:id="rId15"/>
    <p:sldId id="415" r:id="rId16"/>
    <p:sldId id="400" r:id="rId17"/>
    <p:sldId id="399" r:id="rId18"/>
    <p:sldId id="402" r:id="rId19"/>
    <p:sldId id="408" r:id="rId20"/>
    <p:sldId id="406" r:id="rId21"/>
    <p:sldId id="433" r:id="rId22"/>
    <p:sldId id="434" r:id="rId23"/>
    <p:sldId id="436" r:id="rId24"/>
    <p:sldId id="438" r:id="rId25"/>
    <p:sldId id="437" r:id="rId26"/>
    <p:sldId id="439" r:id="rId27"/>
    <p:sldId id="440" r:id="rId28"/>
    <p:sldId id="441" r:id="rId29"/>
    <p:sldId id="413" r:id="rId30"/>
    <p:sldId id="380" r:id="rId31"/>
    <p:sldId id="403" r:id="rId32"/>
    <p:sldId id="397" r:id="rId33"/>
    <p:sldId id="268" r:id="rId34"/>
    <p:sldId id="279" r:id="rId35"/>
    <p:sldId id="263" r:id="rId36"/>
    <p:sldId id="265" r:id="rId37"/>
    <p:sldId id="266" r:id="rId38"/>
    <p:sldId id="267" r:id="rId39"/>
    <p:sldId id="269" r:id="rId40"/>
    <p:sldId id="282" r:id="rId41"/>
    <p:sldId id="442" r:id="rId42"/>
    <p:sldId id="387" r:id="rId43"/>
    <p:sldId id="462" r:id="rId44"/>
    <p:sldId id="466" r:id="rId45"/>
    <p:sldId id="464" r:id="rId46"/>
  </p:sldIdLst>
  <p:sldSz cx="12192000" cy="6858000"/>
  <p:notesSz cx="6997700" cy="9194800"/>
  <p:embeddedFontLs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FreightMicro Pro Book" panose="020B0604020202020204" charset="0"/>
      <p:regular r:id="rId52"/>
      <p:italic r:id="rId53"/>
    </p:embeddedFont>
    <p:embeddedFont>
      <p:font typeface="FreightSans Pro Medium" panose="020B0604020202020204" charset="0"/>
      <p:regular r:id="rId54"/>
      <p:bold r:id="rId55"/>
      <p:italic r:id="rId56"/>
      <p:boldItalic r:id="rId57"/>
    </p:embeddedFont>
    <p:embeddedFont>
      <p:font typeface="FreightText Pro Book" panose="020B0604020202020204" charset="0"/>
      <p:regular r:id="rId58"/>
      <p:italic r:id="rId59"/>
    </p:embeddedFont>
    <p:embeddedFont>
      <p:font typeface="Open Sans ExtraBold" panose="020B0906030804020204" pitchFamily="34" charset="0"/>
      <p:bold r:id="rId60"/>
      <p:italic r:id="rId61"/>
      <p:boldItalic r:id="rId62"/>
    </p:embeddedFont>
    <p:embeddedFont>
      <p:font typeface="Open Sans Light" panose="020B0306030504020204" pitchFamily="34" charset="0"/>
      <p:regular r:id="rId63"/>
      <p:italic r:id="rId64"/>
    </p:embeddedFont>
    <p:embeddedFont>
      <p:font typeface="Source Code Pro" panose="020B0509030403020204" pitchFamily="49" charset="0"/>
      <p:regular r:id="rId65"/>
      <p:bold r:id="rId66"/>
      <p:italic r:id="rId67"/>
      <p:boldItalic r:id="rId68"/>
    </p:embeddedFont>
    <p:embeddedFont>
      <p:font typeface="Source Code Pro Medium" panose="020B0509030403020204" pitchFamily="49" charset="0"/>
      <p:regular r:id="rId69"/>
      <p:italic r:id="rId70"/>
    </p:embeddedFont>
    <p:embeddedFont>
      <p:font typeface="Wingdings 2" panose="05020102010507070707" pitchFamily="18" charset="2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9"/>
    <p:restoredTop sz="94737"/>
  </p:normalViewPr>
  <p:slideViewPr>
    <p:cSldViewPr snapToGrid="0">
      <p:cViewPr varScale="1">
        <p:scale>
          <a:sx n="152" d="100"/>
          <a:sy n="152" d="100"/>
        </p:scale>
        <p:origin x="108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Text Pro Book" panose="02000603060000020004" pitchFamily="2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pen Sans Light" pitchFamily="2" charset="0"/>
        <a:ea typeface="Open Sans Light" pitchFamily="2" charset="0"/>
        <a:cs typeface="Open Sans Light" pitchFamily="2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80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784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70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37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26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17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Open Sans Light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40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23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090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24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77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25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120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26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952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27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520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28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7599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25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Book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2178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9330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2667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13426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4776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49299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r>
              <a:rPr lang="en-US" sz="788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81680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65263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73555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36485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1477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6035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Eric Kim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Book"/>
              </a:rPr>
              <a:t>UC Berkeley | Computer Science 88 | Eric Kim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834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18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07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7371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3201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0419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4837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4346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7103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9584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678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uyhaas.com/bfoit/itp/RecursionInNature/RecursionInNature.html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guyhaas.com/bfoit/itp/RecursionInNature/RecursionInNature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mathmonks.com/fibonacci-sequence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-optimization.bestreviews.net/how-to-restore-system-files-on-maco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zechtheworld.com/best-palindromes/#palindrome-word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ibonacci_sequence#Closed-form_expression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descope.com/courses/786589/assignments/4623242/review_grade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a/332301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88c.org/sp24/articles/resources.html#past-midterms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berkeley.edu/collection?username=nathalierun&amp;collection=Vee&amp;page_number=2" TargetMode="External"/><Relationship Id="rId2" Type="http://schemas.openxmlformats.org/officeDocument/2006/relationships/hyperlink" Target="https://snap.berkeley.edu/collection?username=nathalierun&amp;collection=Fractal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nap.berkeley.edu/collection?username=snapcloud&amp;collection=Fractal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Recursion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068AD-BD1F-F936-C894-D5A1B45D1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A463EF55-F238-12B0-4563-1D69FD2BA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/>
          <a:p>
            <a:r>
              <a:rPr lang="en-US" dirty="0"/>
              <a:t>Week 4, Summer 2024. 7/8 (Mon)</a:t>
            </a:r>
          </a:p>
          <a:p>
            <a:r>
              <a:rPr lang="en-US" dirty="0"/>
              <a:t>Lecture 11</a:t>
            </a:r>
          </a:p>
        </p:txBody>
      </p:sp>
    </p:spTree>
    <p:extLst>
      <p:ext uri="{BB962C8B-B14F-4D97-AF65-F5344CB8AC3E}">
        <p14:creationId xmlns:p14="http://schemas.microsoft.com/office/powerpoint/2010/main" val="30722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7811-460B-E647-9B85-3E234672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application: plants/trees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F83C-DBDE-A640-BDD5-E07874C1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71819" cy="5257800"/>
          </a:xfrm>
        </p:spPr>
        <p:txBody>
          <a:bodyPr/>
          <a:lstStyle/>
          <a:p>
            <a:r>
              <a:rPr lang="en-US" sz="2800" dirty="0">
                <a:latin typeface="+mn-lt"/>
                <a:ea typeface="Open Sans Light" panose="020B0606030504020204" pitchFamily="34" charset="0"/>
                <a:cs typeface="Open Sans Light" panose="020B0606030504020204" pitchFamily="34" charset="0"/>
              </a:rPr>
              <a:t> Fun application: artificial plants/trees built via recursively-defined rules</a:t>
            </a:r>
            <a:endParaRPr lang="en-US" sz="2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6" name="Picture 5" descr="A set of black and white branches&#10;&#10;Description automatically generated">
            <a:extLst>
              <a:ext uri="{FF2B5EF4-FFF2-40B4-BE49-F238E27FC236}">
                <a16:creationId xmlns:a16="http://schemas.microsoft.com/office/drawing/2014/main" id="{3AA404C7-058B-82C9-2C34-7D23CCDE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5015"/>
            <a:ext cx="756285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12E9D-2385-DE09-0657-5349C6082E7F}"/>
              </a:ext>
            </a:extLst>
          </p:cNvPr>
          <p:cNvSpPr txBox="1"/>
          <p:nvPr/>
        </p:nvSpPr>
        <p:spPr>
          <a:xfrm>
            <a:off x="460091" y="5167708"/>
            <a:ext cx="11271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(Step 1)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Start with a line segment. 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</a:rPr>
              <a:t>(Step 2)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</a:rPr>
              <a:t>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eplace the line segment with </a:t>
            </a:r>
            <a:r>
              <a:rPr lang="en-US" sz="2400" dirty="0">
                <a:latin typeface="Times New Roman" panose="02020603050405020304" pitchFamily="18" charset="0"/>
              </a:rPr>
              <a:t>5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line segments as pictured, each 1/3 the length of the original. </a:t>
            </a:r>
          </a:p>
          <a:p>
            <a:pPr algn="just"/>
            <a:r>
              <a:rPr lang="en-US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(Step N)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Replace each segment in step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-1 with a reduced copy of the step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-1 figure.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92E8F-89B6-DCE7-C7CD-6A464EB7B151}"/>
              </a:ext>
            </a:extLst>
          </p:cNvPr>
          <p:cNvSpPr txBox="1"/>
          <p:nvPr/>
        </p:nvSpPr>
        <p:spPr>
          <a:xfrm>
            <a:off x="10044835" y="4731350"/>
            <a:ext cx="1816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http://guyhaas.com/bfoit/itp/RecursionInNature/RecursionInNature.html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6264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7811-460B-E647-9B85-3E234672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application: plants/trees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92E8F-89B6-DCE7-C7CD-6A464EB7B151}"/>
              </a:ext>
            </a:extLst>
          </p:cNvPr>
          <p:cNvSpPr txBox="1"/>
          <p:nvPr/>
        </p:nvSpPr>
        <p:spPr>
          <a:xfrm>
            <a:off x="10375813" y="6307902"/>
            <a:ext cx="1816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http://guyhaas.com/bfoit/itp/RecursionInNature/RecursionInNature.html</a:t>
            </a:r>
            <a:endParaRPr lang="en-US" sz="800" dirty="0"/>
          </a:p>
        </p:txBody>
      </p:sp>
      <p:pic>
        <p:nvPicPr>
          <p:cNvPr id="5" name="Picture 4" descr="A diagram of a tree&#10;&#10;Description automatically generated">
            <a:extLst>
              <a:ext uri="{FF2B5EF4-FFF2-40B4-BE49-F238E27FC236}">
                <a16:creationId xmlns:a16="http://schemas.microsoft.com/office/drawing/2014/main" id="{630B7254-B36C-3CC9-86A1-D5E1B4CF2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69" y="936265"/>
            <a:ext cx="6072878" cy="2965612"/>
          </a:xfrm>
          <a:prstGeom prst="rect">
            <a:avLst/>
          </a:prstGeom>
        </p:spPr>
      </p:pic>
      <p:pic>
        <p:nvPicPr>
          <p:cNvPr id="12" name="Picture 11" descr="A black and white image of flowers&#10;&#10;Description automatically generated">
            <a:extLst>
              <a:ext uri="{FF2B5EF4-FFF2-40B4-BE49-F238E27FC236}">
                <a16:creationId xmlns:a16="http://schemas.microsoft.com/office/drawing/2014/main" id="{AF5C056C-7537-4E69-8838-78D19481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67" y="4028780"/>
            <a:ext cx="5877385" cy="279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Computer Science / Math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399" y="1066800"/>
            <a:ext cx="11334881" cy="5257800"/>
          </a:xfrm>
        </p:spPr>
        <p:txBody>
          <a:bodyPr/>
          <a:lstStyle/>
          <a:p>
            <a:r>
              <a:rPr lang="en-US" dirty="0"/>
              <a:t> Sometimes, a problem or process is easiest to describe via a recursive definition.</a:t>
            </a:r>
          </a:p>
          <a:p>
            <a:r>
              <a:rPr lang="en-US" dirty="0"/>
              <a:t> Fibonacci sequence: 0, 1, 1, 2, 3, 5, 8, 13, 21, 34, …</a:t>
            </a:r>
          </a:p>
          <a:p>
            <a:pPr lvl="2"/>
            <a:r>
              <a:rPr lang="en-US" dirty="0"/>
              <a:t>Recursive definition: Fibonacci(n) = Fibonacci(n – 1) + Fibonacci(n – 2)</a:t>
            </a:r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73B05-7CAF-B6FF-DA80-7E7B970A4430}"/>
              </a:ext>
            </a:extLst>
          </p:cNvPr>
          <p:cNvSpPr txBox="1"/>
          <p:nvPr/>
        </p:nvSpPr>
        <p:spPr>
          <a:xfrm>
            <a:off x="3039591" y="6324599"/>
            <a:ext cx="2894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2"/>
              </a:rPr>
              <a:t>https://mathmonks.com/fibonacci-sequence</a:t>
            </a:r>
            <a:endParaRPr lang="en-US" sz="800" dirty="0"/>
          </a:p>
        </p:txBody>
      </p:sp>
      <p:pic>
        <p:nvPicPr>
          <p:cNvPr id="3" name="Picture 2" descr="A number sequence with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5183D8FE-3C31-17BA-6B69-72D4EBD2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052" y="2833171"/>
            <a:ext cx="6129896" cy="34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in Computer Science / Math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224167" cy="5257800"/>
          </a:xfrm>
        </p:spPr>
        <p:txBody>
          <a:bodyPr/>
          <a:lstStyle/>
          <a:p>
            <a:r>
              <a:rPr lang="en-US" dirty="0"/>
              <a:t>Searching for a file in a file system</a:t>
            </a:r>
          </a:p>
          <a:p>
            <a:pPr lvl="1"/>
            <a:r>
              <a:rPr lang="en-US" dirty="0"/>
              <a:t>To find a file: starting from the current directory, examine the files in the current directory. </a:t>
            </a:r>
          </a:p>
          <a:p>
            <a:pPr lvl="2"/>
            <a:r>
              <a:rPr lang="en-US" dirty="0"/>
              <a:t> If there is another directory, then (recursively) search for the file in that subdirectory.</a:t>
            </a:r>
          </a:p>
          <a:p>
            <a:pPr lvl="3"/>
            <a:r>
              <a:rPr lang="en-US" dirty="0"/>
              <a:t> In that subdirectory: if there is a subdirectory, search for the file in that subdirectory</a:t>
            </a:r>
          </a:p>
          <a:p>
            <a:pPr lvl="4"/>
            <a:r>
              <a:rPr lang="en-US" dirty="0"/>
              <a:t> …and so on…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3749CA7-2BC5-9F0E-715F-FD5A644C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67" y="1066800"/>
            <a:ext cx="6625301" cy="3450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28632-D046-980B-B12C-F7D5D8B27AA6}"/>
              </a:ext>
            </a:extLst>
          </p:cNvPr>
          <p:cNvSpPr txBox="1"/>
          <p:nvPr/>
        </p:nvSpPr>
        <p:spPr>
          <a:xfrm>
            <a:off x="9871841" y="4439044"/>
            <a:ext cx="221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https://mac-optimization.bestreviews.net/how-to-restore-system-files-on-macos/</a:t>
            </a:r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D0589-7FEE-0197-295A-194D4D7D714F}"/>
              </a:ext>
            </a:extLst>
          </p:cNvPr>
          <p:cNvSpPr txBox="1"/>
          <p:nvPr/>
        </p:nvSpPr>
        <p:spPr>
          <a:xfrm>
            <a:off x="6096000" y="4968885"/>
            <a:ext cx="4789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Folder contains: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Files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Folders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3460F-96AC-09A5-6842-6098335AB7C2}"/>
              </a:ext>
            </a:extLst>
          </p:cNvPr>
          <p:cNvSpPr txBox="1"/>
          <p:nvPr/>
        </p:nvSpPr>
        <p:spPr>
          <a:xfrm>
            <a:off x="9306810" y="5645994"/>
            <a:ext cx="205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Recursion!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1939B43-471B-7994-410B-8FFDC017806F}"/>
              </a:ext>
            </a:extLst>
          </p:cNvPr>
          <p:cNvSpPr/>
          <p:nvPr/>
        </p:nvSpPr>
        <p:spPr bwMode="auto">
          <a:xfrm>
            <a:off x="7781990" y="5791200"/>
            <a:ext cx="1400375" cy="261610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2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Recursion In Practice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8235254" cy="5257800"/>
          </a:xfrm>
        </p:spPr>
        <p:txBody>
          <a:bodyPr/>
          <a:lstStyle/>
          <a:p>
            <a:r>
              <a:rPr lang="en-US" sz="2400" dirty="0"/>
              <a:t> Key idea: A recursive function operates by solving smaller sub-problems</a:t>
            </a:r>
          </a:p>
          <a:p>
            <a:pPr lvl="1"/>
            <a:r>
              <a:rPr lang="en-US" sz="2400" dirty="0"/>
              <a:t> “Smaller sub-problems” -&gt; recursive function calls</a:t>
            </a:r>
          </a:p>
          <a:p>
            <a:r>
              <a:rPr lang="en-US" sz="2400" dirty="0"/>
              <a:t> Compared to a for-loop, while loop, we will </a:t>
            </a:r>
            <a:r>
              <a:rPr lang="en-US" sz="2400" i="1" dirty="0"/>
              <a:t>not</a:t>
            </a:r>
            <a:r>
              <a:rPr lang="en-US" sz="2400" dirty="0"/>
              <a:t> directly specify how many times we need to make a function call.</a:t>
            </a:r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15249" y="3394444"/>
            <a:ext cx="2930156" cy="293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249" y="159488"/>
            <a:ext cx="2930156" cy="29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7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46E9-510E-6C4C-8DAD-802312C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Example: Countdown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F796-E7E0-244A-B7DD-CE1B3B063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743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recursive function </a:t>
            </a:r>
            <a:r>
              <a:rPr lang="en-US" b="1" dirty="0"/>
              <a:t>calls itself</a:t>
            </a:r>
            <a:r>
              <a:rPr lang="en-US" dirty="0"/>
              <a:t> in its body: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4DE1-CEB0-C54C-80FD-342D79CCA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15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25898-8EBA-FD17-07ED-66ABBF09C0BA}"/>
              </a:ext>
            </a:extLst>
          </p:cNvPr>
          <p:cNvSpPr txBox="1"/>
          <p:nvPr/>
        </p:nvSpPr>
        <p:spPr>
          <a:xfrm>
            <a:off x="533400" y="1757687"/>
            <a:ext cx="59341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countdown(n):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 ==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print(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'Blastoff!'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print(n)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countdown(n -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69FCD-4343-3707-E75A-8127C1996D40}"/>
              </a:ext>
            </a:extLst>
          </p:cNvPr>
          <p:cNvSpPr txBox="1"/>
          <p:nvPr/>
        </p:nvSpPr>
        <p:spPr>
          <a:xfrm>
            <a:off x="7055478" y="1770299"/>
            <a:ext cx="5136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countdown(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</a:p>
          <a:p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</a:p>
          <a:p>
            <a:r>
              <a:rPr lang="en-US" sz="2400" dirty="0"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Blastoff</a:t>
            </a:r>
          </a:p>
          <a:p>
            <a:endParaRPr lang="en-US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B616BA-DE1D-B092-EE5F-9081DBEF213A}"/>
              </a:ext>
            </a:extLst>
          </p:cNvPr>
          <p:cNvSpPr/>
          <p:nvPr/>
        </p:nvSpPr>
        <p:spPr bwMode="auto">
          <a:xfrm rot="18900000">
            <a:off x="1545497" y="4133271"/>
            <a:ext cx="657541" cy="34119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6C659-FE6F-257D-4BCB-0434858D4C5B}"/>
              </a:ext>
            </a:extLst>
          </p:cNvPr>
          <p:cNvSpPr txBox="1"/>
          <p:nvPr/>
        </p:nvSpPr>
        <p:spPr>
          <a:xfrm>
            <a:off x="586477" y="4754880"/>
            <a:ext cx="2951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Recursive call!</a:t>
            </a:r>
          </a:p>
        </p:txBody>
      </p:sp>
    </p:spTree>
    <p:extLst>
      <p:ext uri="{BB962C8B-B14F-4D97-AF65-F5344CB8AC3E}">
        <p14:creationId xmlns:p14="http://schemas.microsoft.com/office/powerpoint/2010/main" val="245492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823-DABC-634F-A56C-D9978D47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Recursive Process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E8EB-31E1-9D46-BFD5-92B91518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66800"/>
            <a:ext cx="11360107" cy="5257800"/>
          </a:xfrm>
        </p:spPr>
        <p:txBody>
          <a:bodyPr/>
          <a:lstStyle/>
          <a:p>
            <a:pPr marL="81910" lvl="0" indent="0">
              <a:lnSpc>
                <a:spcPct val="100000"/>
              </a:lnSpc>
              <a:spcBef>
                <a:spcPts val="840"/>
              </a:spcBef>
              <a:buClr>
                <a:schemeClr val="tx2"/>
              </a:buClr>
              <a:buSzPct val="95000"/>
              <a:buNone/>
              <a:defRPr/>
            </a:pPr>
            <a:r>
              <a:rPr lang="en-US" sz="36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Recursive solutions involve two major parts: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b="1" kern="1200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Base case(s), </a:t>
            </a:r>
            <a:r>
              <a:rPr lang="en-US" sz="32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problem is simple enough to be solved directly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b="1" kern="1200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Recursive case(s). </a:t>
            </a:r>
            <a:r>
              <a:rPr lang="en-US" sz="32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 recursive case has three components:</a:t>
            </a: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Divide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current problem into one or more simpler or smaller parts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Invoke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function (recursively) on each part, and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Combine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solutions of the parts into a solution for the current problem.</a:t>
            </a:r>
          </a:p>
        </p:txBody>
      </p:sp>
    </p:spTree>
    <p:extLst>
      <p:ext uri="{BB962C8B-B14F-4D97-AF65-F5344CB8AC3E}">
        <p14:creationId xmlns:p14="http://schemas.microsoft.com/office/powerpoint/2010/main" val="404941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4005" y="1527518"/>
            <a:ext cx="3092868" cy="833487"/>
          </a:xfrm>
        </p:spPr>
        <p:txBody>
          <a:bodyPr>
            <a:normAutofit/>
          </a:bodyPr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8356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Recursion and Iteration to each other</a:t>
            </a:r>
          </a:p>
          <a:p>
            <a:pPr lvl="1"/>
            <a:r>
              <a:rPr lang="en-US" dirty="0"/>
              <a:t>Translate some simple functions from one method to another</a:t>
            </a:r>
          </a:p>
          <a:p>
            <a:r>
              <a:rPr lang="en-US" dirty="0"/>
              <a:t>Write a recursive function</a:t>
            </a:r>
          </a:p>
          <a:p>
            <a:pPr lvl="1"/>
            <a:r>
              <a:rPr lang="en-US" dirty="0"/>
              <a:t>Understand the base case and a recursive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18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20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CC07-ED6D-5843-94EB-DABD0432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Palindromes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E8254-1C00-1143-BD45-2C313CD7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066800"/>
            <a:ext cx="6453876" cy="5257800"/>
          </a:xfrm>
        </p:spPr>
        <p:txBody>
          <a:bodyPr/>
          <a:lstStyle/>
          <a:p>
            <a:r>
              <a:rPr lang="en-US" b="1" dirty="0"/>
              <a:t>Definition: Palindromes</a:t>
            </a:r>
            <a:r>
              <a:rPr lang="en-US" dirty="0"/>
              <a:t> are the same word forwards and backwards.</a:t>
            </a:r>
          </a:p>
          <a:p>
            <a:r>
              <a:rPr lang="en-US" dirty="0"/>
              <a:t> Examples:</a:t>
            </a:r>
          </a:p>
          <a:p>
            <a:pPr lvl="1"/>
            <a:r>
              <a:rPr lang="en-US" dirty="0"/>
              <a:t>C88C</a:t>
            </a:r>
          </a:p>
          <a:p>
            <a:pPr lvl="1"/>
            <a:r>
              <a:rPr lang="en-US" dirty="0"/>
              <a:t>racecar</a:t>
            </a:r>
          </a:p>
          <a:p>
            <a:pPr lvl="1"/>
            <a:r>
              <a:rPr lang="en-US" dirty="0"/>
              <a:t>LOL</a:t>
            </a:r>
          </a:p>
          <a:p>
            <a:pPr lvl="1"/>
            <a:r>
              <a:rPr lang="en-US" dirty="0"/>
              <a:t>a man a plan a canal panama</a:t>
            </a:r>
          </a:p>
          <a:p>
            <a:pPr lvl="1"/>
            <a:r>
              <a:rPr lang="en-US" dirty="0" err="1"/>
              <a:t>aibohphobia</a:t>
            </a:r>
            <a:r>
              <a:rPr lang="en-US" dirty="0"/>
              <a:t> 😈</a:t>
            </a:r>
          </a:p>
          <a:p>
            <a:pPr lvl="2"/>
            <a:r>
              <a:rPr lang="en-US" dirty="0"/>
              <a:t> The fear of palindromes.</a:t>
            </a:r>
          </a:p>
          <a:p>
            <a:r>
              <a:rPr lang="en-US" dirty="0">
                <a:hlinkClick r:id="rId2"/>
              </a:rPr>
              <a:t>https://czechtheworld.com/best-palindromes/#palindrome-words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4A9F0-5881-C648-BAB1-9C8848C742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19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6" name="Picture 5" descr="A person holding a sign&#10;&#10;Description automatically generated">
            <a:extLst>
              <a:ext uri="{FF2B5EF4-FFF2-40B4-BE49-F238E27FC236}">
                <a16:creationId xmlns:a16="http://schemas.microsoft.com/office/drawing/2014/main" id="{E1F15E3E-9DE4-4D7B-6752-E921A9CF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194" y="1145181"/>
            <a:ext cx="3571998" cy="2460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8852C-82C2-FD05-5680-4A27D2CC522D}"/>
              </a:ext>
            </a:extLst>
          </p:cNvPr>
          <p:cNvSpPr txBox="1"/>
          <p:nvPr/>
        </p:nvSpPr>
        <p:spPr>
          <a:xfrm>
            <a:off x="7744023" y="3835994"/>
            <a:ext cx="48894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“Bob” – Weird Al Yankovic</a:t>
            </a:r>
          </a:p>
          <a:p>
            <a:r>
              <a:rPr lang="en-US" sz="2200" dirty="0"/>
              <a:t>(Lyrics contain only palindromes!)</a:t>
            </a:r>
          </a:p>
          <a:p>
            <a:r>
              <a:rPr lang="en-US" sz="2200" dirty="0"/>
              <a:t>“I, man, am Regal, a German am I</a:t>
            </a:r>
          </a:p>
          <a:p>
            <a:r>
              <a:rPr lang="en-US" sz="2200" dirty="0"/>
              <a:t>Never odd or even</a:t>
            </a:r>
          </a:p>
          <a:p>
            <a:r>
              <a:rPr lang="en-US" sz="2200" dirty="0"/>
              <a:t>If I had a Hi-Fi</a:t>
            </a:r>
          </a:p>
          <a:p>
            <a:r>
              <a:rPr lang="en-US" sz="2200" dirty="0"/>
              <a:t>Madam, I'm Adam</a:t>
            </a:r>
          </a:p>
          <a:p>
            <a:r>
              <a:rPr lang="en-US" sz="2200" dirty="0"/>
              <a:t>Too hot to hoot”</a:t>
            </a:r>
          </a:p>
        </p:txBody>
      </p:sp>
    </p:spTree>
    <p:extLst>
      <p:ext uri="{BB962C8B-B14F-4D97-AF65-F5344CB8AC3E}">
        <p14:creationId xmlns:p14="http://schemas.microsoft.com/office/powerpoint/2010/main" val="283598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7811-460B-E647-9B85-3E234672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E3D15-14C0-CFBE-26E2-668C97BF0A6E}"/>
              </a:ext>
            </a:extLst>
          </p:cNvPr>
          <p:cNvSpPr txBox="1"/>
          <p:nvPr/>
        </p:nvSpPr>
        <p:spPr>
          <a:xfrm>
            <a:off x="6030836" y="20811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u="none" strike="noStrike" dirty="0">
                <a:solidFill>
                  <a:schemeClr val="tx1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M. C. Escher : Drawing Hands</a:t>
            </a:r>
            <a:endParaRPr lang="en-US" u="none" strike="noStrike" dirty="0">
              <a:solidFill>
                <a:schemeClr val="tx1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A15B88A-A162-B1EB-24F0-5E75ED7D9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81" y="2388896"/>
            <a:ext cx="4578663" cy="3810581"/>
          </a:xfrm>
          <a:prstGeom prst="rect">
            <a:avLst/>
          </a:prstGeom>
        </p:spPr>
      </p:pic>
      <p:pic>
        <p:nvPicPr>
          <p:cNvPr id="9" name="Google Shape;191;p20">
            <a:extLst>
              <a:ext uri="{FF2B5EF4-FFF2-40B4-BE49-F238E27FC236}">
                <a16:creationId xmlns:a16="http://schemas.microsoft.com/office/drawing/2014/main" id="{E9DB5372-E5EB-816F-EFB3-82FD2E7860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2720" y="2477182"/>
            <a:ext cx="3454400" cy="345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315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Palindromes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5257800"/>
          </a:xfrm>
        </p:spPr>
        <p:txBody>
          <a:bodyPr/>
          <a:lstStyle/>
          <a:p>
            <a:r>
              <a:rPr lang="en-US" dirty="0"/>
              <a:t>Palindromes are the same word forwards and backwards.</a:t>
            </a:r>
          </a:p>
          <a:p>
            <a:r>
              <a:rPr lang="en-US" dirty="0"/>
              <a:t> How to define an `</a:t>
            </a:r>
            <a:r>
              <a:rPr lang="en-US" dirty="0" err="1"/>
              <a:t>is_palindrome</a:t>
            </a:r>
            <a:r>
              <a:rPr lang="en-US" dirty="0"/>
              <a:t>(word)` function?</a:t>
            </a:r>
          </a:p>
          <a:p>
            <a:r>
              <a:rPr lang="en-US" dirty="0"/>
              <a:t> </a:t>
            </a:r>
            <a:r>
              <a:rPr lang="en-US" b="1" dirty="0"/>
              <a:t>One way</a:t>
            </a:r>
            <a:r>
              <a:rPr lang="en-US" dirty="0"/>
              <a:t>: check if the reversed string is the same as the input string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9C4EF-38A4-EC5B-8699-796F43BFB101}"/>
              </a:ext>
            </a:extLst>
          </p:cNvPr>
          <p:cNvSpPr txBox="1"/>
          <p:nvPr/>
        </p:nvSpPr>
        <p:spPr>
          <a:xfrm>
            <a:off x="1475653" y="2919773"/>
            <a:ext cx="92259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is_palindrome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input_str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input_str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input_str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sz="2400" dirty="0"/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is_palindrome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"too hot to hoot"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is_palindrome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"meow"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7628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(iteratively)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1216748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 </a:t>
            </a:r>
            <a:r>
              <a:rPr lang="en-US" sz="2800" b="1" dirty="0">
                <a:highlight>
                  <a:srgbClr val="FFFF00"/>
                </a:highlight>
                <a:latin typeface="+mn-lt"/>
              </a:rPr>
              <a:t>Question</a:t>
            </a:r>
            <a:r>
              <a:rPr lang="en-US" sz="2800" dirty="0">
                <a:latin typeface="+mn-lt"/>
              </a:rPr>
              <a:t>: How to define `</a:t>
            </a:r>
            <a:r>
              <a:rPr lang="en-US" sz="2800" dirty="0" err="1">
                <a:latin typeface="+mn-lt"/>
              </a:rPr>
              <a:t>reverse_str</a:t>
            </a:r>
            <a:r>
              <a:rPr lang="en-US" sz="2800" dirty="0">
                <a:latin typeface="+mn-lt"/>
              </a:rPr>
              <a:t>()` via iteration (for/while)?  </a:t>
            </a:r>
          </a:p>
          <a:p>
            <a:pPr lvl="1"/>
            <a:r>
              <a:rPr lang="en-US" sz="2800" dirty="0">
                <a:latin typeface="+mn-lt"/>
              </a:rPr>
              <a:t> Notably, let’s not use the [::-1] shortcut. For practice, let’s implement it once with a for loop, and another with a while loop.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0F228-A7A8-14BB-ECFF-68DF637B87F2}"/>
              </a:ext>
            </a:extLst>
          </p:cNvPr>
          <p:cNvSpPr txBox="1"/>
          <p:nvPr/>
        </p:nvSpPr>
        <p:spPr>
          <a:xfrm>
            <a:off x="681070" y="2957611"/>
            <a:ext cx="5089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reverse_str_for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input_str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    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D283D-74E1-E776-BD50-4EF03331C5A6}"/>
              </a:ext>
            </a:extLst>
          </p:cNvPr>
          <p:cNvSpPr txBox="1"/>
          <p:nvPr/>
        </p:nvSpPr>
        <p:spPr>
          <a:xfrm>
            <a:off x="6421823" y="2957611"/>
            <a:ext cx="6428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reverse_str_while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input_str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reverse_str_while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('hello')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'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olleh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""“</a:t>
            </a:r>
          </a:p>
          <a:p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# FILL ME 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006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(iteratively)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1216748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 </a:t>
            </a:r>
            <a:r>
              <a:rPr lang="en-US" sz="2800" b="1" dirty="0">
                <a:latin typeface="+mn-lt"/>
              </a:rPr>
              <a:t>Question</a:t>
            </a:r>
            <a:r>
              <a:rPr lang="en-US" sz="2800" dirty="0">
                <a:latin typeface="+mn-lt"/>
              </a:rPr>
              <a:t>: How to define `</a:t>
            </a:r>
            <a:r>
              <a:rPr lang="en-US" sz="2800" dirty="0" err="1">
                <a:latin typeface="+mn-lt"/>
              </a:rPr>
              <a:t>reverse_str</a:t>
            </a:r>
            <a:r>
              <a:rPr lang="en-US" sz="2800" dirty="0">
                <a:latin typeface="+mn-lt"/>
              </a:rPr>
              <a:t>()` via iteration (for/while)? </a:t>
            </a:r>
          </a:p>
          <a:p>
            <a:pPr lvl="1"/>
            <a:r>
              <a:rPr lang="en-US" sz="2800" dirty="0">
                <a:latin typeface="+mn-lt"/>
              </a:rPr>
              <a:t> Notably, let’s not use the [::-1] shortcut. For practice, let’s implement it once with a for loop, and another with a while loop.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0F228-A7A8-14BB-ECFF-68DF637B87F2}"/>
              </a:ext>
            </a:extLst>
          </p:cNvPr>
          <p:cNvSpPr txBox="1"/>
          <p:nvPr/>
        </p:nvSpPr>
        <p:spPr>
          <a:xfrm>
            <a:off x="681070" y="2957611"/>
            <a:ext cx="50891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reverse_str_for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result =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letter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result = letter + result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D283D-74E1-E776-BD50-4EF03331C5A6}"/>
              </a:ext>
            </a:extLst>
          </p:cNvPr>
          <p:cNvSpPr txBox="1"/>
          <p:nvPr/>
        </p:nvSpPr>
        <p:spPr>
          <a:xfrm>
            <a:off x="6421823" y="2957611"/>
            <a:ext cx="6428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reverse_str_while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reverse_str_while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('hello')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'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olleh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"""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result =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first = s[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s = s[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</a:t>
            </a: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 = first + result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result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2ED7C-6503-3257-C2CB-B7CFE5C09340}"/>
              </a:ext>
            </a:extLst>
          </p:cNvPr>
          <p:cNvSpPr txBox="1"/>
          <p:nvPr/>
        </p:nvSpPr>
        <p:spPr>
          <a:xfrm>
            <a:off x="533400" y="5618830"/>
            <a:ext cx="5318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there are many other ways to do this. For instance, in the while-loop implementation we could have iterated backwards over the string via indexing.</a:t>
            </a:r>
          </a:p>
        </p:txBody>
      </p:sp>
    </p:spTree>
    <p:extLst>
      <p:ext uri="{BB962C8B-B14F-4D97-AF65-F5344CB8AC3E}">
        <p14:creationId xmlns:p14="http://schemas.microsoft.com/office/powerpoint/2010/main" val="1204404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(recursively)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1216748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 </a:t>
            </a:r>
            <a:r>
              <a:rPr lang="en-US" sz="2800" b="1" dirty="0">
                <a:highlight>
                  <a:srgbClr val="FFFF00"/>
                </a:highlight>
                <a:latin typeface="+mn-lt"/>
              </a:rPr>
              <a:t>Question</a:t>
            </a:r>
            <a:r>
              <a:rPr lang="en-US" sz="2800" dirty="0">
                <a:latin typeface="+mn-lt"/>
              </a:rPr>
              <a:t>: How to define `</a:t>
            </a:r>
            <a:r>
              <a:rPr lang="en-US" sz="2800" dirty="0" err="1">
                <a:latin typeface="+mn-lt"/>
              </a:rPr>
              <a:t>reverse_str</a:t>
            </a:r>
            <a:r>
              <a:rPr lang="en-US" sz="2800" dirty="0">
                <a:latin typeface="+mn-lt"/>
              </a:rPr>
              <a:t>()` as a recursive process in the following manner? </a:t>
            </a:r>
          </a:p>
          <a:p>
            <a:pPr marL="137160" lvl="1" indent="0">
              <a:buNone/>
            </a:pPr>
            <a:endParaRPr lang="en-US" sz="2800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58F550-D72E-15E1-C809-7C58B124678B}"/>
              </a:ext>
            </a:extLst>
          </p:cNvPr>
          <p:cNvSpPr txBox="1">
            <a:spLocks/>
          </p:cNvSpPr>
          <p:nvPr/>
        </p:nvSpPr>
        <p:spPr bwMode="auto">
          <a:xfrm>
            <a:off x="-477167" y="2434196"/>
            <a:ext cx="6777069" cy="409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3716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7432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1148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2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54864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68580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1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887686" lvl="1" indent="-342883">
              <a:spcBef>
                <a:spcPct val="20000"/>
              </a:spcBef>
              <a:buClrTx/>
              <a:buFont typeface="Wingdings" pitchFamily="-65" charset="2"/>
              <a:buChar char=""/>
              <a:defRPr/>
            </a:pPr>
            <a:r>
              <a:rPr lang="en-US" sz="2200" b="1" kern="1200" dirty="0">
                <a:solidFill>
                  <a:schemeClr val="tx2"/>
                </a:solidFill>
              </a:rPr>
              <a:t>Base case(s), </a:t>
            </a:r>
            <a:r>
              <a:rPr lang="en-US" sz="2200" kern="1200" dirty="0"/>
              <a:t>the problem is simple enough to be solved directly</a:t>
            </a:r>
          </a:p>
          <a:p>
            <a:pPr marL="887686" lvl="1" indent="-342883">
              <a:spcBef>
                <a:spcPct val="20000"/>
              </a:spcBef>
              <a:buClrTx/>
              <a:buFont typeface="Wingdings" pitchFamily="-65" charset="2"/>
              <a:buChar char=""/>
              <a:defRPr/>
            </a:pPr>
            <a:r>
              <a:rPr lang="en-US" sz="2200" b="1" kern="1200" dirty="0">
                <a:solidFill>
                  <a:schemeClr val="tx2"/>
                </a:solidFill>
              </a:rPr>
              <a:t>Recursive case(s). </a:t>
            </a:r>
            <a:r>
              <a:rPr lang="en-US" sz="2200" kern="1200" dirty="0"/>
              <a:t>A recursive case has three components:</a:t>
            </a:r>
          </a:p>
          <a:p>
            <a:pPr marL="1194376" lvl="2" indent="-274307">
              <a:spcBef>
                <a:spcPct val="20000"/>
              </a:spcBef>
              <a:buClrTx/>
              <a:buSzTx/>
              <a:buFont typeface="Wingdings 2" pitchFamily="-65" charset="2"/>
              <a:buChar char=""/>
              <a:defRPr/>
            </a:pPr>
            <a:r>
              <a:rPr lang="en-US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Divide</a:t>
            </a:r>
            <a:r>
              <a:rPr lang="en-US" kern="1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kern="1200" dirty="0"/>
              <a:t>the current problem into one or more simpler or smaller parts</a:t>
            </a:r>
            <a:endParaRPr lang="en-US" kern="1200" dirty="0">
              <a:solidFill>
                <a:schemeClr val="tx2">
                  <a:lumMod val="90000"/>
                </a:schemeClr>
              </a:solidFill>
            </a:endParaRPr>
          </a:p>
          <a:p>
            <a:pPr marL="1194376" lvl="2" indent="-274307">
              <a:spcBef>
                <a:spcPct val="20000"/>
              </a:spcBef>
              <a:buClrTx/>
              <a:buSzTx/>
              <a:buFont typeface="Wingdings 2" pitchFamily="-65" charset="2"/>
              <a:buChar char=""/>
              <a:defRPr/>
            </a:pPr>
            <a:r>
              <a:rPr lang="en-US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Invoke</a:t>
            </a:r>
            <a:r>
              <a:rPr lang="en-US" kern="1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kern="1200" dirty="0"/>
              <a:t>the function (recursively) on each part, and</a:t>
            </a:r>
            <a:endParaRPr lang="en-US" kern="1200" dirty="0">
              <a:solidFill>
                <a:schemeClr val="tx2">
                  <a:lumMod val="90000"/>
                </a:schemeClr>
              </a:solidFill>
            </a:endParaRPr>
          </a:p>
          <a:p>
            <a:pPr marL="1194376" lvl="2" indent="-274307">
              <a:spcBef>
                <a:spcPct val="20000"/>
              </a:spcBef>
              <a:buClrTx/>
              <a:buSzTx/>
              <a:buFont typeface="Wingdings 2" pitchFamily="-65" charset="2"/>
              <a:buChar char=""/>
              <a:defRPr/>
            </a:pPr>
            <a:r>
              <a:rPr lang="en-US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Combine</a:t>
            </a:r>
            <a:r>
              <a:rPr lang="en-US" kern="1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kern="1200" dirty="0"/>
              <a:t>the solutions of the parts into a solution for the current problem.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7CAAD-86C1-F4C1-425F-5625A6B2B964}"/>
              </a:ext>
            </a:extLst>
          </p:cNvPr>
          <p:cNvSpPr txBox="1"/>
          <p:nvPr/>
        </p:nvSpPr>
        <p:spPr>
          <a:xfrm>
            <a:off x="7624203" y="1879253"/>
            <a:ext cx="3823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olleh</a:t>
            </a:r>
            <a:r>
              <a:rPr lang="en-US" sz="2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3EB5A-2F10-8CF4-C1CF-B7239EB4A088}"/>
              </a:ext>
            </a:extLst>
          </p:cNvPr>
          <p:cNvSpPr txBox="1"/>
          <p:nvPr/>
        </p:nvSpPr>
        <p:spPr>
          <a:xfrm>
            <a:off x="6608905" y="2451547"/>
            <a:ext cx="54674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(Hint) </a:t>
            </a:r>
            <a:r>
              <a:rPr lang="en-US" sz="2000" dirty="0"/>
              <a:t>Recursive structure of problem:</a:t>
            </a:r>
          </a:p>
          <a:p>
            <a:r>
              <a:rPr lang="en-US" sz="2000" dirty="0"/>
              <a:t>If I reversed the substring “</a:t>
            </a:r>
            <a:r>
              <a:rPr lang="en-US" sz="2000" dirty="0" err="1"/>
              <a:t>ello</a:t>
            </a:r>
            <a:r>
              <a:rPr lang="en-US" sz="2000" dirty="0"/>
              <a:t>” -&gt; “</a:t>
            </a:r>
            <a:r>
              <a:rPr lang="en-US" sz="2000" dirty="0" err="1"/>
              <a:t>olle</a:t>
            </a:r>
            <a:r>
              <a:rPr lang="en-US" sz="2000" dirty="0"/>
              <a:t>”, how do I use this partial result “</a:t>
            </a:r>
            <a:r>
              <a:rPr lang="en-US" sz="2000" dirty="0" err="1"/>
              <a:t>olle</a:t>
            </a:r>
            <a:r>
              <a:rPr lang="en-US" sz="2000" dirty="0"/>
              <a:t>” to solve my current problem of reversing “hello”?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842CB-96E5-A5CA-1121-12C1AE767367}"/>
              </a:ext>
            </a:extLst>
          </p:cNvPr>
          <p:cNvSpPr txBox="1"/>
          <p:nvPr/>
        </p:nvSpPr>
        <p:spPr>
          <a:xfrm>
            <a:off x="6602597" y="3939970"/>
            <a:ext cx="56461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Answer</a:t>
            </a:r>
            <a:r>
              <a:rPr lang="en-US" sz="2000" dirty="0"/>
              <a:t>: “</a:t>
            </a:r>
            <a:r>
              <a:rPr lang="en-US" sz="2000" dirty="0" err="1"/>
              <a:t>olle</a:t>
            </a:r>
            <a:r>
              <a:rPr lang="en-US" sz="2000" dirty="0"/>
              <a:t>” + “h” -&gt; “</a:t>
            </a:r>
            <a:r>
              <a:rPr lang="en-US" sz="2000" dirty="0" err="1"/>
              <a:t>olleh</a:t>
            </a:r>
            <a:r>
              <a:rPr lang="en-US" sz="2000" dirty="0"/>
              <a:t>”, or in code:</a:t>
            </a:r>
          </a:p>
          <a:p>
            <a:r>
              <a:rPr lang="en-US" sz="2000" dirty="0" err="1"/>
              <a:t>reverse_str</a:t>
            </a:r>
            <a:r>
              <a:rPr lang="en-US" sz="2000" dirty="0"/>
              <a:t>(“hello”) is </a:t>
            </a:r>
            <a:r>
              <a:rPr lang="en-US" sz="2000" dirty="0" err="1"/>
              <a:t>reverse_str</a:t>
            </a:r>
            <a:r>
              <a:rPr lang="en-US" sz="2000" dirty="0"/>
              <a:t>(“</a:t>
            </a:r>
            <a:r>
              <a:rPr lang="en-US" sz="2000" dirty="0" err="1"/>
              <a:t>ello</a:t>
            </a:r>
            <a:r>
              <a:rPr lang="en-US" sz="2000" dirty="0"/>
              <a:t>”) + “h”</a:t>
            </a:r>
          </a:p>
          <a:p>
            <a:r>
              <a:rPr lang="en-US" sz="2000" dirty="0"/>
              <a:t>Or, more generally:</a:t>
            </a:r>
          </a:p>
          <a:p>
            <a:r>
              <a:rPr lang="en-US" sz="2000" dirty="0" err="1"/>
              <a:t>reverse_str</a:t>
            </a:r>
            <a:r>
              <a:rPr lang="en-US" sz="2000" dirty="0"/>
              <a:t>(s) is </a:t>
            </a:r>
            <a:r>
              <a:rPr lang="en-US" sz="2000" dirty="0" err="1"/>
              <a:t>reverse_str</a:t>
            </a:r>
            <a:r>
              <a:rPr lang="en-US" sz="2000" dirty="0"/>
              <a:t>(s[1:])  +  s[0]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249AB86-1F64-734C-27D1-C4A546C88894}"/>
              </a:ext>
            </a:extLst>
          </p:cNvPr>
          <p:cNvSpPr/>
          <p:nvPr/>
        </p:nvSpPr>
        <p:spPr bwMode="auto">
          <a:xfrm rot="16200000">
            <a:off x="9437237" y="4457078"/>
            <a:ext cx="163962" cy="1898874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E58D05-5F86-F1F3-5FFE-30612E85AC96}"/>
              </a:ext>
            </a:extLst>
          </p:cNvPr>
          <p:cNvSpPr/>
          <p:nvPr/>
        </p:nvSpPr>
        <p:spPr bwMode="auto">
          <a:xfrm rot="16200000">
            <a:off x="10916046" y="5030238"/>
            <a:ext cx="163962" cy="744133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9451D-B053-FF1F-4DF2-0CE87CAEAAFA}"/>
              </a:ext>
            </a:extLst>
          </p:cNvPr>
          <p:cNvSpPr txBox="1"/>
          <p:nvPr/>
        </p:nvSpPr>
        <p:spPr>
          <a:xfrm>
            <a:off x="6742385" y="5924331"/>
            <a:ext cx="257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Solve smaller problem (</a:t>
            </a:r>
            <a:r>
              <a:rPr lang="en-US" sz="1600" b="1" dirty="0" err="1"/>
              <a:t>Divide+Invoke</a:t>
            </a:r>
            <a:r>
              <a:rPr lang="en-US" sz="16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912CD8-A15B-92E6-C9B9-34691ED8AD06}"/>
              </a:ext>
            </a:extLst>
          </p:cNvPr>
          <p:cNvSpPr txBox="1"/>
          <p:nvPr/>
        </p:nvSpPr>
        <p:spPr>
          <a:xfrm>
            <a:off x="9421473" y="5939746"/>
            <a:ext cx="277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Combine</a:t>
            </a:r>
            <a:r>
              <a:rPr lang="en-US" sz="1600" dirty="0"/>
              <a:t> smaller solution to solve the current problem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DB3478F-C936-C89A-6709-553AA76817A8}"/>
              </a:ext>
            </a:extLst>
          </p:cNvPr>
          <p:cNvSpPr/>
          <p:nvPr/>
        </p:nvSpPr>
        <p:spPr bwMode="auto">
          <a:xfrm rot="20285405">
            <a:off x="8149478" y="5628531"/>
            <a:ext cx="987991" cy="181579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62C3177-DF09-7555-EEBE-D338DBEF98DD}"/>
              </a:ext>
            </a:extLst>
          </p:cNvPr>
          <p:cNvSpPr/>
          <p:nvPr/>
        </p:nvSpPr>
        <p:spPr bwMode="auto">
          <a:xfrm rot="16200000">
            <a:off x="10759869" y="5656557"/>
            <a:ext cx="492387" cy="17027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9DEE04E-6C12-4408-A991-EE7B8039ECA0}"/>
              </a:ext>
            </a:extLst>
          </p:cNvPr>
          <p:cNvSpPr/>
          <p:nvPr/>
        </p:nvSpPr>
        <p:spPr bwMode="auto">
          <a:xfrm>
            <a:off x="6206184" y="3310759"/>
            <a:ext cx="175521" cy="3058105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53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9" grpId="0" animBg="1"/>
      <p:bldP spid="11" grpId="0"/>
      <p:bldP spid="12" grpId="0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(recursively)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1216748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 </a:t>
            </a:r>
            <a:r>
              <a:rPr lang="en-US" sz="2800" b="1" dirty="0">
                <a:highlight>
                  <a:srgbClr val="FFFF00"/>
                </a:highlight>
                <a:latin typeface="+mn-lt"/>
              </a:rPr>
              <a:t>Question</a:t>
            </a:r>
            <a:r>
              <a:rPr lang="en-US" sz="2800" dirty="0">
                <a:latin typeface="+mn-lt"/>
              </a:rPr>
              <a:t>: How to define `</a:t>
            </a:r>
            <a:r>
              <a:rPr lang="en-US" sz="2800" dirty="0" err="1">
                <a:latin typeface="+mn-lt"/>
              </a:rPr>
              <a:t>reverse_str</a:t>
            </a:r>
            <a:r>
              <a:rPr lang="en-US" sz="2800" dirty="0">
                <a:latin typeface="+mn-lt"/>
              </a:rPr>
              <a:t>()` as a recursive process in the following manner? </a:t>
            </a:r>
          </a:p>
          <a:p>
            <a:pPr marL="137160" lvl="1" indent="0">
              <a:buNone/>
            </a:pPr>
            <a:endParaRPr lang="en-US" sz="2800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58F550-D72E-15E1-C809-7C58B124678B}"/>
              </a:ext>
            </a:extLst>
          </p:cNvPr>
          <p:cNvSpPr txBox="1">
            <a:spLocks/>
          </p:cNvSpPr>
          <p:nvPr/>
        </p:nvSpPr>
        <p:spPr bwMode="auto">
          <a:xfrm>
            <a:off x="-521311" y="2333297"/>
            <a:ext cx="6777069" cy="409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3716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7432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1148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2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54864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68580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1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887686" lvl="1" indent="-342883">
              <a:spcBef>
                <a:spcPct val="20000"/>
              </a:spcBef>
              <a:buClrTx/>
              <a:buFont typeface="Wingdings" pitchFamily="-65" charset="2"/>
              <a:buChar char=""/>
              <a:defRPr/>
            </a:pPr>
            <a:r>
              <a:rPr lang="en-US" sz="2200" b="1" kern="1200" dirty="0">
                <a:solidFill>
                  <a:schemeClr val="tx2"/>
                </a:solidFill>
              </a:rPr>
              <a:t>Base case(s), </a:t>
            </a:r>
            <a:r>
              <a:rPr lang="en-US" sz="2200" kern="1200" dirty="0"/>
              <a:t>the problem is simple enough to be solved directly</a:t>
            </a:r>
          </a:p>
          <a:p>
            <a:pPr marL="887686" lvl="1" indent="-342883">
              <a:spcBef>
                <a:spcPct val="20000"/>
              </a:spcBef>
              <a:buClrTx/>
              <a:buFont typeface="Wingdings" pitchFamily="-65" charset="2"/>
              <a:buChar char=""/>
              <a:defRPr/>
            </a:pPr>
            <a:r>
              <a:rPr lang="en-US" sz="2200" b="1" kern="1200" dirty="0">
                <a:solidFill>
                  <a:schemeClr val="tx2"/>
                </a:solidFill>
              </a:rPr>
              <a:t>Recursive case(s). </a:t>
            </a:r>
            <a:r>
              <a:rPr lang="en-US" sz="2200" kern="1200" dirty="0"/>
              <a:t>A recursive case has three components:</a:t>
            </a:r>
          </a:p>
          <a:p>
            <a:pPr marL="1194376" lvl="2" indent="-274307">
              <a:spcBef>
                <a:spcPct val="20000"/>
              </a:spcBef>
              <a:buClrTx/>
              <a:buSzTx/>
              <a:buFont typeface="Wingdings 2" pitchFamily="-65" charset="2"/>
              <a:buChar char=""/>
              <a:defRPr/>
            </a:pPr>
            <a:r>
              <a:rPr lang="en-US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Divide</a:t>
            </a:r>
            <a:r>
              <a:rPr lang="en-US" kern="1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kern="1200" dirty="0"/>
              <a:t>the current problem into one or more simpler or smaller parts</a:t>
            </a:r>
            <a:endParaRPr lang="en-US" kern="1200" dirty="0">
              <a:solidFill>
                <a:schemeClr val="tx2">
                  <a:lumMod val="90000"/>
                </a:schemeClr>
              </a:solidFill>
            </a:endParaRPr>
          </a:p>
          <a:p>
            <a:pPr marL="1194376" lvl="2" indent="-274307">
              <a:spcBef>
                <a:spcPct val="20000"/>
              </a:spcBef>
              <a:buClrTx/>
              <a:buSzTx/>
              <a:buFont typeface="Wingdings 2" pitchFamily="-65" charset="2"/>
              <a:buChar char=""/>
              <a:defRPr/>
            </a:pPr>
            <a:r>
              <a:rPr lang="en-US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Invoke</a:t>
            </a:r>
            <a:r>
              <a:rPr lang="en-US" kern="1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kern="1200" dirty="0"/>
              <a:t>the function (recursively) on each part, and</a:t>
            </a:r>
            <a:endParaRPr lang="en-US" kern="1200" dirty="0">
              <a:solidFill>
                <a:schemeClr val="tx2">
                  <a:lumMod val="90000"/>
                </a:schemeClr>
              </a:solidFill>
            </a:endParaRPr>
          </a:p>
          <a:p>
            <a:pPr marL="1194376" lvl="2" indent="-274307">
              <a:spcBef>
                <a:spcPct val="20000"/>
              </a:spcBef>
              <a:buClrTx/>
              <a:buSzTx/>
              <a:buFont typeface="Wingdings 2" pitchFamily="-65" charset="2"/>
              <a:buChar char=""/>
              <a:defRPr/>
            </a:pPr>
            <a:r>
              <a:rPr lang="en-US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Combine</a:t>
            </a:r>
            <a:r>
              <a:rPr lang="en-US" kern="1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kern="1200" dirty="0"/>
              <a:t>the solutions of the parts into a solution for the current problem.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7CAAD-86C1-F4C1-425F-5625A6B2B964}"/>
              </a:ext>
            </a:extLst>
          </p:cNvPr>
          <p:cNvSpPr txBox="1"/>
          <p:nvPr/>
        </p:nvSpPr>
        <p:spPr>
          <a:xfrm>
            <a:off x="7624203" y="2043213"/>
            <a:ext cx="3823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olleh</a:t>
            </a:r>
            <a:r>
              <a:rPr lang="en-US" sz="2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3EB5A-2F10-8CF4-C1CF-B7239EB4A088}"/>
              </a:ext>
            </a:extLst>
          </p:cNvPr>
          <p:cNvSpPr txBox="1"/>
          <p:nvPr/>
        </p:nvSpPr>
        <p:spPr>
          <a:xfrm>
            <a:off x="6802293" y="2766853"/>
            <a:ext cx="54674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(Hint) </a:t>
            </a:r>
            <a:r>
              <a:rPr lang="en-US" sz="2000" dirty="0"/>
              <a:t>Base cases</a:t>
            </a:r>
          </a:p>
          <a:p>
            <a:r>
              <a:rPr lang="en-US" sz="2000" dirty="0"/>
              <a:t>What are the simplest (“trivial”) strings to reverse?</a:t>
            </a:r>
          </a:p>
          <a:p>
            <a:r>
              <a:rPr lang="en-US" sz="2000" dirty="0"/>
              <a:t>Empty string, string with one character</a:t>
            </a:r>
          </a:p>
          <a:p>
            <a:endParaRPr lang="en-US" sz="2000" dirty="0"/>
          </a:p>
          <a:p>
            <a:r>
              <a:rPr lang="en-US" sz="2000" dirty="0" err="1"/>
              <a:t>reverse_str</a:t>
            </a:r>
            <a:r>
              <a:rPr lang="en-US" sz="2000" dirty="0"/>
              <a:t>(“”) -&gt; “”</a:t>
            </a:r>
          </a:p>
          <a:p>
            <a:r>
              <a:rPr lang="en-US" sz="2000" dirty="0" err="1"/>
              <a:t>reverse_str</a:t>
            </a:r>
            <a:r>
              <a:rPr lang="en-US" sz="2000" dirty="0"/>
              <a:t>(“o”) -&gt; “o”</a:t>
            </a:r>
          </a:p>
          <a:p>
            <a:endParaRPr lang="en-US" sz="2000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87B5E6B-ED2E-B479-C7E2-B0CAAF9F80C2}"/>
              </a:ext>
            </a:extLst>
          </p:cNvPr>
          <p:cNvSpPr/>
          <p:nvPr/>
        </p:nvSpPr>
        <p:spPr bwMode="auto">
          <a:xfrm>
            <a:off x="6167997" y="2424245"/>
            <a:ext cx="175521" cy="573075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3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(recursively)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1216748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 Now that we’ve identified the recursive process for string reversal, let’s translate it into Python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58F550-D72E-15E1-C809-7C58B124678B}"/>
              </a:ext>
            </a:extLst>
          </p:cNvPr>
          <p:cNvSpPr txBox="1">
            <a:spLocks/>
          </p:cNvSpPr>
          <p:nvPr/>
        </p:nvSpPr>
        <p:spPr bwMode="auto">
          <a:xfrm>
            <a:off x="-521311" y="2295460"/>
            <a:ext cx="6777069" cy="409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3716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7432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1148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2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54864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68580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1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887686" lvl="1" indent="-342883">
              <a:spcBef>
                <a:spcPct val="20000"/>
              </a:spcBef>
              <a:buClrTx/>
              <a:buFont typeface="Wingdings" pitchFamily="-65" charset="2"/>
              <a:buChar char=""/>
              <a:defRPr/>
            </a:pPr>
            <a:r>
              <a:rPr lang="en-US" sz="2200" b="1" kern="1200" dirty="0">
                <a:solidFill>
                  <a:schemeClr val="tx2"/>
                </a:solidFill>
              </a:rPr>
              <a:t>Base case(s), </a:t>
            </a:r>
            <a:r>
              <a:rPr lang="en-US" sz="2200" kern="1200" dirty="0"/>
              <a:t>the problem is simple enough to be solved directly</a:t>
            </a:r>
          </a:p>
          <a:p>
            <a:pPr marL="887686" lvl="1" indent="-342883">
              <a:spcBef>
                <a:spcPct val="20000"/>
              </a:spcBef>
              <a:buClrTx/>
              <a:buFont typeface="Wingdings" pitchFamily="-65" charset="2"/>
              <a:buChar char=""/>
              <a:defRPr/>
            </a:pPr>
            <a:r>
              <a:rPr lang="en-US" sz="2200" b="1" kern="1200" dirty="0">
                <a:solidFill>
                  <a:schemeClr val="tx2"/>
                </a:solidFill>
              </a:rPr>
              <a:t>Recursive case(s). </a:t>
            </a:r>
            <a:r>
              <a:rPr lang="en-US" sz="2200" kern="1200" dirty="0"/>
              <a:t>A recursive case has three components:</a:t>
            </a:r>
          </a:p>
          <a:p>
            <a:pPr marL="1194376" lvl="2" indent="-274307">
              <a:spcBef>
                <a:spcPct val="20000"/>
              </a:spcBef>
              <a:buClrTx/>
              <a:buSzTx/>
              <a:buFont typeface="Wingdings 2" pitchFamily="-65" charset="2"/>
              <a:buChar char=""/>
              <a:defRPr/>
            </a:pPr>
            <a:r>
              <a:rPr lang="en-US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Divide</a:t>
            </a:r>
            <a:r>
              <a:rPr lang="en-US" kern="1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kern="1200" dirty="0"/>
              <a:t>the current problem into one or more simpler or smaller parts</a:t>
            </a:r>
            <a:endParaRPr lang="en-US" kern="1200" dirty="0">
              <a:solidFill>
                <a:schemeClr val="tx2">
                  <a:lumMod val="90000"/>
                </a:schemeClr>
              </a:solidFill>
            </a:endParaRPr>
          </a:p>
          <a:p>
            <a:pPr marL="1194376" lvl="2" indent="-274307">
              <a:spcBef>
                <a:spcPct val="20000"/>
              </a:spcBef>
              <a:buClrTx/>
              <a:buSzTx/>
              <a:buFont typeface="Wingdings 2" pitchFamily="-65" charset="2"/>
              <a:buChar char=""/>
              <a:defRPr/>
            </a:pPr>
            <a:r>
              <a:rPr lang="en-US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Invoke</a:t>
            </a:r>
            <a:r>
              <a:rPr lang="en-US" kern="1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kern="1200" dirty="0"/>
              <a:t>the function (recursively) on each part, and</a:t>
            </a:r>
            <a:endParaRPr lang="en-US" kern="1200" dirty="0">
              <a:solidFill>
                <a:schemeClr val="tx2">
                  <a:lumMod val="90000"/>
                </a:schemeClr>
              </a:solidFill>
            </a:endParaRPr>
          </a:p>
          <a:p>
            <a:pPr marL="1194376" lvl="2" indent="-274307">
              <a:spcBef>
                <a:spcPct val="20000"/>
              </a:spcBef>
              <a:buClrTx/>
              <a:buSzTx/>
              <a:buFont typeface="Wingdings 2" pitchFamily="-65" charset="2"/>
              <a:buChar char=""/>
              <a:defRPr/>
            </a:pPr>
            <a:r>
              <a:rPr lang="en-US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Combine</a:t>
            </a:r>
            <a:r>
              <a:rPr lang="en-US" kern="12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kern="1200" dirty="0"/>
              <a:t>the solutions of the parts into a solution for the current problem.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7CAAD-86C1-F4C1-425F-5625A6B2B964}"/>
              </a:ext>
            </a:extLst>
          </p:cNvPr>
          <p:cNvSpPr txBox="1"/>
          <p:nvPr/>
        </p:nvSpPr>
        <p:spPr>
          <a:xfrm>
            <a:off x="7624203" y="2005376"/>
            <a:ext cx="3823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"hello"</a:t>
            </a:r>
            <a:r>
              <a:rPr lang="en-US" sz="2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olleh</a:t>
            </a:r>
            <a:r>
              <a:rPr lang="en-US" sz="2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3EB5A-2F10-8CF4-C1CF-B7239EB4A088}"/>
              </a:ext>
            </a:extLst>
          </p:cNvPr>
          <p:cNvSpPr txBox="1"/>
          <p:nvPr/>
        </p:nvSpPr>
        <p:spPr>
          <a:xfrm>
            <a:off x="6712955" y="2568549"/>
            <a:ext cx="5467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Base cases</a:t>
            </a:r>
          </a:p>
          <a:p>
            <a:r>
              <a:rPr lang="en-US" sz="1800" dirty="0"/>
              <a:t>What are the simplest (“trivial”) strings to reverse?</a:t>
            </a:r>
          </a:p>
          <a:p>
            <a:endParaRPr lang="en-US" sz="1800" dirty="0"/>
          </a:p>
          <a:p>
            <a:r>
              <a:rPr lang="en-US" sz="1800" dirty="0" err="1"/>
              <a:t>reverse_str</a:t>
            </a:r>
            <a:r>
              <a:rPr lang="en-US" sz="1800" dirty="0"/>
              <a:t>(“”) -&gt; “”</a:t>
            </a:r>
          </a:p>
          <a:p>
            <a:r>
              <a:rPr lang="en-US" sz="1800" dirty="0" err="1"/>
              <a:t>reverse_str</a:t>
            </a:r>
            <a:r>
              <a:rPr lang="en-US" sz="1800" dirty="0"/>
              <a:t>(“o”) -&gt; “o”</a:t>
            </a:r>
          </a:p>
          <a:p>
            <a:endParaRPr lang="en-US" sz="1800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A87B5E6B-ED2E-B479-C7E2-B0CAAF9F80C2}"/>
              </a:ext>
            </a:extLst>
          </p:cNvPr>
          <p:cNvSpPr/>
          <p:nvPr/>
        </p:nvSpPr>
        <p:spPr bwMode="auto">
          <a:xfrm>
            <a:off x="6167997" y="2386408"/>
            <a:ext cx="175521" cy="573075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AF66B-D38C-8281-3E7F-32EFB6B8CAC1}"/>
              </a:ext>
            </a:extLst>
          </p:cNvPr>
          <p:cNvSpPr txBox="1"/>
          <p:nvPr/>
        </p:nvSpPr>
        <p:spPr>
          <a:xfrm>
            <a:off x="6712955" y="4500483"/>
            <a:ext cx="5646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Recursive structure</a:t>
            </a:r>
          </a:p>
          <a:p>
            <a:r>
              <a:rPr lang="en-US" sz="1800" dirty="0"/>
              <a:t>“</a:t>
            </a:r>
            <a:r>
              <a:rPr lang="en-US" sz="1800" dirty="0" err="1"/>
              <a:t>olle</a:t>
            </a:r>
            <a:r>
              <a:rPr lang="en-US" sz="1800" dirty="0"/>
              <a:t>” + “h” -&gt; “</a:t>
            </a:r>
            <a:r>
              <a:rPr lang="en-US" sz="1800" dirty="0" err="1"/>
              <a:t>olleh</a:t>
            </a:r>
            <a:r>
              <a:rPr lang="en-US" sz="1800" dirty="0"/>
              <a:t>”, or in code:</a:t>
            </a:r>
          </a:p>
          <a:p>
            <a:r>
              <a:rPr lang="en-US" sz="1800" dirty="0" err="1"/>
              <a:t>reverse_str</a:t>
            </a:r>
            <a:r>
              <a:rPr lang="en-US" sz="1800" dirty="0"/>
              <a:t>(“hello”) is </a:t>
            </a:r>
            <a:r>
              <a:rPr lang="en-US" sz="1800" dirty="0" err="1"/>
              <a:t>reverse_str</a:t>
            </a:r>
            <a:r>
              <a:rPr lang="en-US" sz="1800" dirty="0"/>
              <a:t>(“</a:t>
            </a:r>
            <a:r>
              <a:rPr lang="en-US" sz="1800" dirty="0" err="1"/>
              <a:t>ello</a:t>
            </a:r>
            <a:r>
              <a:rPr lang="en-US" sz="1800" dirty="0"/>
              <a:t>”) + “h”</a:t>
            </a:r>
          </a:p>
          <a:p>
            <a:r>
              <a:rPr lang="en-US" sz="1800" dirty="0"/>
              <a:t>Or, more generally:</a:t>
            </a:r>
          </a:p>
          <a:p>
            <a:r>
              <a:rPr lang="en-US" sz="1800" dirty="0" err="1"/>
              <a:t>reverse_str</a:t>
            </a:r>
            <a:r>
              <a:rPr lang="en-US" sz="1800" dirty="0"/>
              <a:t>(s) is </a:t>
            </a:r>
            <a:r>
              <a:rPr lang="en-US" sz="1800" dirty="0" err="1"/>
              <a:t>reverse_str</a:t>
            </a:r>
            <a:r>
              <a:rPr lang="en-US" sz="1800" dirty="0"/>
              <a:t>(s[1:])  +  s[0]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318F3AD-5306-AACC-F6D1-DA486C21803A}"/>
              </a:ext>
            </a:extLst>
          </p:cNvPr>
          <p:cNvSpPr/>
          <p:nvPr/>
        </p:nvSpPr>
        <p:spPr bwMode="auto">
          <a:xfrm>
            <a:off x="6167997" y="3152216"/>
            <a:ext cx="175521" cy="2775619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A2B39F6-D05C-7652-51C4-802D086CC925}"/>
              </a:ext>
            </a:extLst>
          </p:cNvPr>
          <p:cNvSpPr/>
          <p:nvPr/>
        </p:nvSpPr>
        <p:spPr bwMode="auto">
          <a:xfrm rot="12265987">
            <a:off x="6407434" y="2676461"/>
            <a:ext cx="311787" cy="11385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A691AFF-EC7E-65A6-D28D-2ED6D25DDBE5}"/>
              </a:ext>
            </a:extLst>
          </p:cNvPr>
          <p:cNvSpPr/>
          <p:nvPr/>
        </p:nvSpPr>
        <p:spPr bwMode="auto">
          <a:xfrm rot="12613680">
            <a:off x="6396206" y="4613662"/>
            <a:ext cx="356933" cy="11303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110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(recursively)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1216748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 Now that we’ve identified the recursive process for string reversal, let’s translate it into Python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7CAAD-86C1-F4C1-425F-5625A6B2B964}"/>
              </a:ext>
            </a:extLst>
          </p:cNvPr>
          <p:cNvSpPr txBox="1"/>
          <p:nvPr/>
        </p:nvSpPr>
        <p:spPr>
          <a:xfrm>
            <a:off x="1192710" y="1965653"/>
            <a:ext cx="3823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"hello"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olleh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3EB5A-2F10-8CF4-C1CF-B7239EB4A088}"/>
              </a:ext>
            </a:extLst>
          </p:cNvPr>
          <p:cNvSpPr txBox="1"/>
          <p:nvPr/>
        </p:nvSpPr>
        <p:spPr>
          <a:xfrm>
            <a:off x="533400" y="2379549"/>
            <a:ext cx="5467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Base cases</a:t>
            </a:r>
          </a:p>
          <a:p>
            <a:r>
              <a:rPr lang="en-US" sz="1600" dirty="0"/>
              <a:t>What are the simplest (“trivial”) strings to reverse?</a:t>
            </a:r>
          </a:p>
          <a:p>
            <a:r>
              <a:rPr lang="en-US" sz="1600" dirty="0" err="1"/>
              <a:t>reverse_str</a:t>
            </a:r>
            <a:r>
              <a:rPr lang="en-US" sz="1600" dirty="0"/>
              <a:t>(“”) -&gt; “”</a:t>
            </a:r>
          </a:p>
          <a:p>
            <a:r>
              <a:rPr lang="en-US" sz="1600" dirty="0" err="1"/>
              <a:t>reverse_str</a:t>
            </a:r>
            <a:r>
              <a:rPr lang="en-US" sz="1600" dirty="0"/>
              <a:t>(“o”) -&gt; “o”</a:t>
            </a: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AF66B-D38C-8281-3E7F-32EFB6B8CAC1}"/>
              </a:ext>
            </a:extLst>
          </p:cNvPr>
          <p:cNvSpPr txBox="1"/>
          <p:nvPr/>
        </p:nvSpPr>
        <p:spPr>
          <a:xfrm>
            <a:off x="533400" y="3673992"/>
            <a:ext cx="56461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Recursive structure</a:t>
            </a:r>
          </a:p>
          <a:p>
            <a:r>
              <a:rPr lang="en-US" sz="1600" dirty="0"/>
              <a:t>“</a:t>
            </a:r>
            <a:r>
              <a:rPr lang="en-US" sz="1600" dirty="0" err="1"/>
              <a:t>olle</a:t>
            </a:r>
            <a:r>
              <a:rPr lang="en-US" sz="1600" dirty="0"/>
              <a:t>” + “h” -&gt; “</a:t>
            </a:r>
            <a:r>
              <a:rPr lang="en-US" sz="1600" dirty="0" err="1"/>
              <a:t>olleh</a:t>
            </a:r>
            <a:r>
              <a:rPr lang="en-US" sz="1600" dirty="0"/>
              <a:t>”, or in code:</a:t>
            </a:r>
          </a:p>
          <a:p>
            <a:r>
              <a:rPr lang="en-US" sz="1600" dirty="0" err="1"/>
              <a:t>reverse_str</a:t>
            </a:r>
            <a:r>
              <a:rPr lang="en-US" sz="1600" dirty="0"/>
              <a:t>(“hello”) is </a:t>
            </a:r>
            <a:r>
              <a:rPr lang="en-US" sz="1600" dirty="0" err="1"/>
              <a:t>reverse_str</a:t>
            </a:r>
            <a:r>
              <a:rPr lang="en-US" sz="1600" dirty="0"/>
              <a:t>(“</a:t>
            </a:r>
            <a:r>
              <a:rPr lang="en-US" sz="1600" dirty="0" err="1"/>
              <a:t>ello</a:t>
            </a:r>
            <a:r>
              <a:rPr lang="en-US" sz="1600" dirty="0"/>
              <a:t>”) + “h”</a:t>
            </a:r>
          </a:p>
          <a:p>
            <a:r>
              <a:rPr lang="en-US" sz="1600" dirty="0"/>
              <a:t>Or, more generally:</a:t>
            </a:r>
          </a:p>
          <a:p>
            <a:r>
              <a:rPr lang="en-US" sz="1600" dirty="0" err="1"/>
              <a:t>reverse_str</a:t>
            </a:r>
            <a:r>
              <a:rPr lang="en-US" sz="1600" dirty="0"/>
              <a:t>(s) is </a:t>
            </a:r>
            <a:r>
              <a:rPr lang="en-US" sz="1600" dirty="0" err="1"/>
              <a:t>reverse_str</a:t>
            </a:r>
            <a:r>
              <a:rPr lang="en-US" sz="1600" dirty="0"/>
              <a:t>(s[1:])  +  s[0]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D627E-B021-7DA1-50F9-9EFE0D650685}"/>
              </a:ext>
            </a:extLst>
          </p:cNvPr>
          <p:cNvSpPr txBox="1"/>
          <p:nvPr/>
        </p:nvSpPr>
        <p:spPr>
          <a:xfrm>
            <a:off x="6264313" y="2379548"/>
            <a:ext cx="501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Base cases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Recursive cases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CACCC-EA81-24F9-8389-42AE9961AACD}"/>
              </a:ext>
            </a:extLst>
          </p:cNvPr>
          <p:cNvSpPr txBox="1"/>
          <p:nvPr/>
        </p:nvSpPr>
        <p:spPr>
          <a:xfrm>
            <a:off x="6264313" y="5643941"/>
            <a:ext cx="3638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Question</a:t>
            </a:r>
            <a:r>
              <a:rPr lang="en-US" sz="2000" dirty="0"/>
              <a:t>: how to fill in the base cases?</a:t>
            </a:r>
          </a:p>
        </p:txBody>
      </p:sp>
    </p:spTree>
    <p:extLst>
      <p:ext uri="{BB962C8B-B14F-4D97-AF65-F5344CB8AC3E}">
        <p14:creationId xmlns:p14="http://schemas.microsoft.com/office/powerpoint/2010/main" val="160957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(recursively)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1216748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 Now that we’ve identified the recursive process for string reversal, let’s translate it into Python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7CAAD-86C1-F4C1-425F-5625A6B2B964}"/>
              </a:ext>
            </a:extLst>
          </p:cNvPr>
          <p:cNvSpPr txBox="1"/>
          <p:nvPr/>
        </p:nvSpPr>
        <p:spPr>
          <a:xfrm>
            <a:off x="1192710" y="1965653"/>
            <a:ext cx="3823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"hello"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olleh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3EB5A-2F10-8CF4-C1CF-B7239EB4A088}"/>
              </a:ext>
            </a:extLst>
          </p:cNvPr>
          <p:cNvSpPr txBox="1"/>
          <p:nvPr/>
        </p:nvSpPr>
        <p:spPr>
          <a:xfrm>
            <a:off x="533400" y="2379549"/>
            <a:ext cx="54674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Base cases</a:t>
            </a:r>
          </a:p>
          <a:p>
            <a:r>
              <a:rPr lang="en-US" sz="1600" dirty="0"/>
              <a:t>What are the simplest (“trivial”) strings to reverse?</a:t>
            </a:r>
          </a:p>
          <a:p>
            <a:r>
              <a:rPr lang="en-US" sz="1600" dirty="0" err="1"/>
              <a:t>reverse_str</a:t>
            </a:r>
            <a:r>
              <a:rPr lang="en-US" sz="1600" dirty="0"/>
              <a:t>(“”) -&gt; “”</a:t>
            </a:r>
          </a:p>
          <a:p>
            <a:r>
              <a:rPr lang="en-US" sz="1600" dirty="0" err="1"/>
              <a:t>reverse_str</a:t>
            </a:r>
            <a:r>
              <a:rPr lang="en-US" sz="1600" dirty="0"/>
              <a:t>(“o”) -&gt; “o”</a:t>
            </a: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AF66B-D38C-8281-3E7F-32EFB6B8CAC1}"/>
              </a:ext>
            </a:extLst>
          </p:cNvPr>
          <p:cNvSpPr txBox="1"/>
          <p:nvPr/>
        </p:nvSpPr>
        <p:spPr>
          <a:xfrm>
            <a:off x="533400" y="3673992"/>
            <a:ext cx="56461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Recursive structure</a:t>
            </a:r>
          </a:p>
          <a:p>
            <a:r>
              <a:rPr lang="en-US" sz="1600" dirty="0"/>
              <a:t>“</a:t>
            </a:r>
            <a:r>
              <a:rPr lang="en-US" sz="1600" dirty="0" err="1"/>
              <a:t>olle</a:t>
            </a:r>
            <a:r>
              <a:rPr lang="en-US" sz="1600" dirty="0"/>
              <a:t>” + “h” -&gt; “</a:t>
            </a:r>
            <a:r>
              <a:rPr lang="en-US" sz="1600" dirty="0" err="1"/>
              <a:t>olleh</a:t>
            </a:r>
            <a:r>
              <a:rPr lang="en-US" sz="1600" dirty="0"/>
              <a:t>”, or in code:</a:t>
            </a:r>
          </a:p>
          <a:p>
            <a:r>
              <a:rPr lang="en-US" sz="1600" dirty="0" err="1"/>
              <a:t>reverse_str</a:t>
            </a:r>
            <a:r>
              <a:rPr lang="en-US" sz="1600" dirty="0"/>
              <a:t>(“hello”) is </a:t>
            </a:r>
            <a:r>
              <a:rPr lang="en-US" sz="1600" dirty="0" err="1"/>
              <a:t>reverse_str</a:t>
            </a:r>
            <a:r>
              <a:rPr lang="en-US" sz="1600" dirty="0"/>
              <a:t>(“</a:t>
            </a:r>
            <a:r>
              <a:rPr lang="en-US" sz="1600" dirty="0" err="1"/>
              <a:t>ello</a:t>
            </a:r>
            <a:r>
              <a:rPr lang="en-US" sz="1600" dirty="0"/>
              <a:t>”) + “h”</a:t>
            </a:r>
          </a:p>
          <a:p>
            <a:r>
              <a:rPr lang="en-US" sz="1600" dirty="0"/>
              <a:t>Or, more generally:</a:t>
            </a:r>
          </a:p>
          <a:p>
            <a:r>
              <a:rPr lang="en-US" sz="1600" dirty="0" err="1"/>
              <a:t>reverse_str</a:t>
            </a:r>
            <a:r>
              <a:rPr lang="en-US" sz="1600" dirty="0"/>
              <a:t>(s) is </a:t>
            </a:r>
            <a:r>
              <a:rPr lang="en-US" sz="1600" dirty="0" err="1"/>
              <a:t>reverse_str</a:t>
            </a:r>
            <a:r>
              <a:rPr lang="en-US" sz="1600" dirty="0"/>
              <a:t>(s[1:])  +  s[0]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D627E-B021-7DA1-50F9-9EFE0D650685}"/>
              </a:ext>
            </a:extLst>
          </p:cNvPr>
          <p:cNvSpPr txBox="1"/>
          <p:nvPr/>
        </p:nvSpPr>
        <p:spPr>
          <a:xfrm>
            <a:off x="6264313" y="2379548"/>
            <a:ext cx="501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Base cases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 ==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 ==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Recursive cases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CACCC-EA81-24F9-8389-42AE9961AACD}"/>
              </a:ext>
            </a:extLst>
          </p:cNvPr>
          <p:cNvSpPr txBox="1"/>
          <p:nvPr/>
        </p:nvSpPr>
        <p:spPr>
          <a:xfrm>
            <a:off x="6264313" y="5643941"/>
            <a:ext cx="3638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Question</a:t>
            </a:r>
            <a:r>
              <a:rPr lang="en-US" sz="2000" dirty="0"/>
              <a:t>: how to fill in the recursive cases?</a:t>
            </a:r>
          </a:p>
        </p:txBody>
      </p:sp>
    </p:spTree>
    <p:extLst>
      <p:ext uri="{BB962C8B-B14F-4D97-AF65-F5344CB8AC3E}">
        <p14:creationId xmlns:p14="http://schemas.microsoft.com/office/powerpoint/2010/main" val="3325655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(recursively)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1216748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 Now that we’ve identified the recursive process for string reversal, let’s translate it into Python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7CAAD-86C1-F4C1-425F-5625A6B2B964}"/>
              </a:ext>
            </a:extLst>
          </p:cNvPr>
          <p:cNvSpPr txBox="1"/>
          <p:nvPr/>
        </p:nvSpPr>
        <p:spPr>
          <a:xfrm>
            <a:off x="1192710" y="1965653"/>
            <a:ext cx="3823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"hello"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olleh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3EB5A-2F10-8CF4-C1CF-B7239EB4A088}"/>
              </a:ext>
            </a:extLst>
          </p:cNvPr>
          <p:cNvSpPr txBox="1"/>
          <p:nvPr/>
        </p:nvSpPr>
        <p:spPr>
          <a:xfrm>
            <a:off x="533400" y="2379549"/>
            <a:ext cx="5467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Base cases</a:t>
            </a:r>
          </a:p>
          <a:p>
            <a:r>
              <a:rPr lang="en-US" sz="1800" dirty="0"/>
              <a:t>What are the simplest (“trivial”) strings to reverse?</a:t>
            </a:r>
          </a:p>
          <a:p>
            <a:r>
              <a:rPr lang="en-US" sz="1800" dirty="0" err="1"/>
              <a:t>reverse_str</a:t>
            </a:r>
            <a:r>
              <a:rPr lang="en-US" sz="1800" dirty="0"/>
              <a:t>(“”) -&gt; “”</a:t>
            </a:r>
          </a:p>
          <a:p>
            <a:r>
              <a:rPr lang="en-US" sz="1800" dirty="0" err="1"/>
              <a:t>reverse_str</a:t>
            </a:r>
            <a:r>
              <a:rPr lang="en-US" sz="1800" dirty="0"/>
              <a:t>(“o”) -&gt; “o”</a:t>
            </a:r>
          </a:p>
          <a:p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7AF66B-D38C-8281-3E7F-32EFB6B8CAC1}"/>
              </a:ext>
            </a:extLst>
          </p:cNvPr>
          <p:cNvSpPr txBox="1"/>
          <p:nvPr/>
        </p:nvSpPr>
        <p:spPr>
          <a:xfrm>
            <a:off x="533400" y="3962144"/>
            <a:ext cx="5646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Recursive structure</a:t>
            </a:r>
          </a:p>
          <a:p>
            <a:r>
              <a:rPr lang="en-US" sz="1800" dirty="0"/>
              <a:t>“</a:t>
            </a:r>
            <a:r>
              <a:rPr lang="en-US" sz="1800" dirty="0" err="1"/>
              <a:t>olle</a:t>
            </a:r>
            <a:r>
              <a:rPr lang="en-US" sz="1800" dirty="0"/>
              <a:t>” + “h” -&gt; “</a:t>
            </a:r>
            <a:r>
              <a:rPr lang="en-US" sz="1800" dirty="0" err="1"/>
              <a:t>olleh</a:t>
            </a:r>
            <a:r>
              <a:rPr lang="en-US" sz="1800" dirty="0"/>
              <a:t>”, or in code:</a:t>
            </a:r>
          </a:p>
          <a:p>
            <a:r>
              <a:rPr lang="en-US" sz="1800" dirty="0" err="1"/>
              <a:t>reverse_str</a:t>
            </a:r>
            <a:r>
              <a:rPr lang="en-US" sz="1800" dirty="0"/>
              <a:t>(“hello”) is </a:t>
            </a:r>
            <a:r>
              <a:rPr lang="en-US" sz="1800" dirty="0" err="1"/>
              <a:t>reverse_str</a:t>
            </a:r>
            <a:r>
              <a:rPr lang="en-US" sz="1800" dirty="0"/>
              <a:t>(“</a:t>
            </a:r>
            <a:r>
              <a:rPr lang="en-US" sz="1800" dirty="0" err="1"/>
              <a:t>ello</a:t>
            </a:r>
            <a:r>
              <a:rPr lang="en-US" sz="1800" dirty="0"/>
              <a:t>”) + “h”</a:t>
            </a:r>
          </a:p>
          <a:p>
            <a:r>
              <a:rPr lang="en-US" sz="1800" dirty="0"/>
              <a:t>Or, more generally:</a:t>
            </a:r>
          </a:p>
          <a:p>
            <a:r>
              <a:rPr lang="en-US" sz="1800" dirty="0" err="1"/>
              <a:t>reverse_str</a:t>
            </a:r>
            <a:r>
              <a:rPr lang="en-US" sz="1800" dirty="0"/>
              <a:t>(s) is </a:t>
            </a:r>
            <a:r>
              <a:rPr lang="en-US" sz="1800" dirty="0" err="1"/>
              <a:t>reverse_str</a:t>
            </a:r>
            <a:r>
              <a:rPr lang="en-US" sz="1800" dirty="0"/>
              <a:t>(s[1:])  +  s[0]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D627E-B021-7DA1-50F9-9EFE0D650685}"/>
              </a:ext>
            </a:extLst>
          </p:cNvPr>
          <p:cNvSpPr txBox="1"/>
          <p:nvPr/>
        </p:nvSpPr>
        <p:spPr>
          <a:xfrm>
            <a:off x="6000881" y="2379549"/>
            <a:ext cx="65668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Base cases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 ==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 ==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Recursive cases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:]) + s[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316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FF1F-5712-CFA6-6250-28BA7B23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recursion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C0661-B420-32F1-26D6-43F8158E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algorithm in words:</a:t>
            </a:r>
          </a:p>
          <a:p>
            <a:pPr lvl="1"/>
            <a:r>
              <a:rPr lang="en-US" dirty="0"/>
              <a:t> Take the first letter, put it at the end</a:t>
            </a:r>
          </a:p>
          <a:p>
            <a:pPr lvl="1"/>
            <a:r>
              <a:rPr lang="en-US" dirty="0"/>
              <a:t> The beginning of the string is the reverse of the rest.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reverse('ABC')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→ reverse('BC') + 'A'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→ reverse('C') + 'B' + 'A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→ 'C' + 'B' + 'A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→  'CBA'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9DDEA-B924-18BD-F5AC-63AAA5B447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29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A0D8-6CF7-D8CA-F2D6-DBB2A1ADBCFB}"/>
              </a:ext>
            </a:extLst>
          </p:cNvPr>
          <p:cNvSpPr txBox="1"/>
          <p:nvPr/>
        </p:nvSpPr>
        <p:spPr>
          <a:xfrm>
            <a:off x="6621517" y="2909271"/>
            <a:ext cx="6566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Base cases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 ==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(s) ==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Recursive cases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reverse_str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:]) + s[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0424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7811-460B-E647-9B85-3E234672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F83C-DBDE-A640-BDD5-E07874C1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dirty="0"/>
              <a:t>HW04, Lab04 due today (11:59 PM PST)</a:t>
            </a:r>
          </a:p>
          <a:p>
            <a:r>
              <a:rPr lang="en-US" b="1" dirty="0"/>
              <a:t> “(Urgent) Midterm Exam Scheduling” due </a:t>
            </a:r>
            <a:r>
              <a:rPr lang="en-US" b="1" dirty="0">
                <a:highlight>
                  <a:srgbClr val="FFFF00"/>
                </a:highlight>
              </a:rPr>
              <a:t>TOMORROW</a:t>
            </a:r>
            <a:r>
              <a:rPr lang="en-US" b="1" dirty="0"/>
              <a:t> (7/9 11:59 PM PST)</a:t>
            </a:r>
          </a:p>
          <a:p>
            <a:r>
              <a:rPr lang="en-US" dirty="0"/>
              <a:t> HW05, Lab05 due 7/10 (Wed)</a:t>
            </a:r>
          </a:p>
          <a:p>
            <a:r>
              <a:rPr lang="en-US" dirty="0"/>
              <a:t> Project01 (“Maps”) is out!</a:t>
            </a:r>
          </a:p>
          <a:p>
            <a:pPr lvl="1"/>
            <a:r>
              <a:rPr lang="en-US" dirty="0"/>
              <a:t> Checkpoint: due 7/10 (Wed)</a:t>
            </a:r>
          </a:p>
          <a:p>
            <a:pPr lvl="1"/>
            <a:r>
              <a:rPr lang="en-US" dirty="0"/>
              <a:t> Full project: due 7/18</a:t>
            </a:r>
          </a:p>
          <a:p>
            <a:r>
              <a:rPr lang="en-US" dirty="0"/>
              <a:t> New weekly course survey out in </a:t>
            </a:r>
            <a:r>
              <a:rPr lang="en-US" dirty="0" err="1"/>
              <a:t>Gradescope</a:t>
            </a:r>
            <a:r>
              <a:rPr lang="en-US" dirty="0"/>
              <a:t> (optional, +0.5 extra credit pts)</a:t>
            </a:r>
          </a:p>
          <a:p>
            <a:pPr marL="13716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40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Sum Numbers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572872" y="1197060"/>
            <a:ext cx="2318057" cy="381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Iteratively (For loop):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36861" y="1103650"/>
            <a:ext cx="64539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sum_for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(n):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s =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range(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n +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s = s +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2CE1A-0DAC-1284-E630-5D77340A9003}"/>
              </a:ext>
            </a:extLst>
          </p:cNvPr>
          <p:cNvSpPr txBox="1"/>
          <p:nvPr/>
        </p:nvSpPr>
        <p:spPr>
          <a:xfrm>
            <a:off x="4836861" y="2770228"/>
            <a:ext cx="4988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sum_while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(n):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s =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&lt; n: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s = s +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1BB6A0-F108-0197-0000-9F7A3AEBB614}"/>
              </a:ext>
            </a:extLst>
          </p:cNvPr>
          <p:cNvSpPr txBox="1">
            <a:spLocks/>
          </p:cNvSpPr>
          <p:nvPr/>
        </p:nvSpPr>
        <p:spPr bwMode="auto">
          <a:xfrm>
            <a:off x="1572872" y="2762101"/>
            <a:ext cx="216040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3716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7432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1148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2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54864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68580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1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en-US" sz="2800" dirty="0"/>
              <a:t>Iteratively (While loop):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E8756-868A-2B30-9FB7-423FF88171E4}"/>
              </a:ext>
            </a:extLst>
          </p:cNvPr>
          <p:cNvSpPr txBox="1"/>
          <p:nvPr/>
        </p:nvSpPr>
        <p:spPr>
          <a:xfrm>
            <a:off x="4836861" y="4990803"/>
            <a:ext cx="60665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sum_recurse(n):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 ==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pt-BR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 + sum_recurse(n -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3B5E3F-0816-A279-7844-0E624A9AB509}"/>
              </a:ext>
            </a:extLst>
          </p:cNvPr>
          <p:cNvSpPr txBox="1">
            <a:spLocks/>
          </p:cNvSpPr>
          <p:nvPr/>
        </p:nvSpPr>
        <p:spPr bwMode="auto">
          <a:xfrm>
            <a:off x="1572872" y="5036548"/>
            <a:ext cx="216040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3716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7432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1148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2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54864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685800" indent="-137160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1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en-US" sz="2800" dirty="0"/>
              <a:t>Recursively</a:t>
            </a:r>
          </a:p>
        </p:txBody>
      </p:sp>
    </p:spTree>
    <p:extLst>
      <p:ext uri="{BB962C8B-B14F-4D97-AF65-F5344CB8AC3E}">
        <p14:creationId xmlns:p14="http://schemas.microsoft.com/office/powerpoint/2010/main" val="2438259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E5B5-176C-6E48-8543-6C124C8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Aside: closed form solutions (Math)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C6EEC-AA7C-4643-A9C2-346FD67253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31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54AA0D-4B2D-5547-99E9-0DDC789BBD59}"/>
              </a:ext>
            </a:extLst>
          </p:cNvPr>
          <p:cNvSpPr/>
          <p:nvPr/>
        </p:nvSpPr>
        <p:spPr>
          <a:xfrm>
            <a:off x="324001" y="2508482"/>
            <a:ext cx="60128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sum_recurse(n):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 ==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pt-BR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 + sum_recurse(n -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sz="2000" b="0" dirty="0">
              <a:solidFill>
                <a:srgbClr val="0000FF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sum_closed_form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(n * (n +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 /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77871-9AB9-454B-9448-A4DAEAEC97B3}"/>
              </a:ext>
            </a:extLst>
          </p:cNvPr>
          <p:cNvSpPr txBox="1"/>
          <p:nvPr/>
        </p:nvSpPr>
        <p:spPr>
          <a:xfrm>
            <a:off x="236018" y="1048105"/>
            <a:ext cx="10743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Sometimes, a recursive math function will have a closed form solution!</a:t>
            </a:r>
          </a:p>
          <a:p>
            <a:r>
              <a:rPr lang="en-US" sz="24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In this class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even if  you know the closed-form solution, and we ask you to implement it recursively: don’t just use the closed-form solution 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  <a:sym typeface="Wingdings" pitchFamily="2" charset="2"/>
              </a:rPr>
              <a:t> 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F373E-6D70-FE37-7202-43392AE32AEC}"/>
              </a:ext>
            </a:extLst>
          </p:cNvPr>
          <p:cNvSpPr txBox="1"/>
          <p:nvPr/>
        </p:nvSpPr>
        <p:spPr>
          <a:xfrm>
            <a:off x="6036320" y="2508482"/>
            <a:ext cx="6266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fib(n):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 &lt;=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fib(n -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+ fib(n -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0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 = (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.5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/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Golden ratio.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fib_closed_form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int((g**N - (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-g)**N) /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**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.5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D95F4-0FFD-F501-A284-230CA6A1BD65}"/>
              </a:ext>
            </a:extLst>
          </p:cNvPr>
          <p:cNvSpPr txBox="1"/>
          <p:nvPr/>
        </p:nvSpPr>
        <p:spPr>
          <a:xfrm>
            <a:off x="6096000" y="6091535"/>
            <a:ext cx="3753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For the curious (beware, deep math!): </a:t>
            </a:r>
            <a:r>
              <a:rPr lang="en-US" sz="800" dirty="0">
                <a:hlinkClick r:id="rId2"/>
              </a:rPr>
              <a:t>https://en.wikipedia.org/wiki/Fibonacci_sequence#Closed-form_expression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033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823-DABC-634F-A56C-D9978D47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Recursive Process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E8EB-31E1-9D46-BFD5-92B91518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143836" cy="5257800"/>
          </a:xfrm>
        </p:spPr>
        <p:txBody>
          <a:bodyPr/>
          <a:lstStyle/>
          <a:p>
            <a:pPr marL="81910" lvl="0" indent="0">
              <a:lnSpc>
                <a:spcPct val="100000"/>
              </a:lnSpc>
              <a:spcBef>
                <a:spcPts val="840"/>
              </a:spcBef>
              <a:buClr>
                <a:schemeClr val="tx2"/>
              </a:buClr>
              <a:buSzPct val="95000"/>
              <a:buNone/>
              <a:defRPr/>
            </a:pPr>
            <a:r>
              <a:rPr lang="en-US" sz="3600" kern="1200" dirty="0">
                <a:latin typeface="Open Sans Light" pitchFamily="2" charset="0"/>
                <a:cs typeface="ＭＳ Ｐゴシック" charset="-128"/>
              </a:rPr>
              <a:t>Recursive solutions involve two major parts: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Base case(s)</a:t>
            </a:r>
            <a:r>
              <a:rPr lang="en-US" sz="3200" kern="1200" dirty="0">
                <a:latin typeface="Open Sans Light" pitchFamily="2" charset="0"/>
                <a:ea typeface="ＭＳ Ｐゴシック" charset="0"/>
              </a:rPr>
              <a:t>, the problem is simple enough to be solved directly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Recursive case(s)</a:t>
            </a:r>
            <a:r>
              <a:rPr lang="en-US" sz="3200" kern="1200" dirty="0">
                <a:latin typeface="Open Sans Light" pitchFamily="2" charset="0"/>
                <a:ea typeface="ＭＳ Ｐゴシック" charset="0"/>
              </a:rPr>
              <a:t>. A recursive case has three components:</a:t>
            </a: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Divide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Open Sans Light" pitchFamily="2" charset="0"/>
                <a:ea typeface="ＭＳ Ｐゴシック" charset="0"/>
              </a:rPr>
              <a:t>the problem into one or more simpler or smaller parts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Invoke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Open Sans Light" pitchFamily="2" charset="0"/>
                <a:ea typeface="ＭＳ Ｐゴシック" charset="0"/>
              </a:rPr>
              <a:t>the function (recursively) on each part, and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Combine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Open Sans Light" pitchFamily="2" charset="0"/>
                <a:ea typeface="ＭＳ Ｐゴシック" charset="0"/>
              </a:rPr>
              <a:t>the solutions of the parts into a solution for the problem.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4350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F26A4D-61D0-011C-F6AF-6AF4504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Python, how does it work under the hood?</a:t>
            </a:r>
          </a:p>
        </p:txBody>
      </p:sp>
      <p:sp>
        <p:nvSpPr>
          <p:cNvPr id="237" name="Google Shape;237;p24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Each recursive call gets its own local variables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Computes its result (possibly using additional calls)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Returns its result and returns control to its caller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The function that is called happens to be itself</a:t>
            </a:r>
          </a:p>
          <a:p>
            <a:pPr lvl="1"/>
            <a:r>
              <a:rPr lang="en-US" dirty="0"/>
              <a:t>Called on a simpler problem</a:t>
            </a:r>
          </a:p>
          <a:p>
            <a:pPr lvl="1"/>
            <a:r>
              <a:rPr lang="en-US" dirty="0"/>
              <a:t>Eventually stops on the simple base case</a:t>
            </a:r>
          </a:p>
        </p:txBody>
      </p:sp>
    </p:spTree>
    <p:extLst>
      <p:ext uri="{BB962C8B-B14F-4D97-AF65-F5344CB8AC3E}">
        <p14:creationId xmlns:p14="http://schemas.microsoft.com/office/powerpoint/2010/main" val="305408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FBDC05-A90F-1779-06AE-D45C3CA5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minimum of a sequence</a:t>
            </a:r>
          </a:p>
        </p:txBody>
      </p:sp>
      <p:sp>
        <p:nvSpPr>
          <p:cNvPr id="351" name="Google Shape;351;p35"/>
          <p:cNvSpPr txBox="1">
            <a:spLocks noGrp="1"/>
          </p:cNvSpPr>
          <p:nvPr>
            <p:ph idx="1"/>
          </p:nvPr>
        </p:nvSpPr>
        <p:spPr>
          <a:xfrm>
            <a:off x="533400" y="5655993"/>
            <a:ext cx="8763000" cy="681237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Recursion over sequence length</a:t>
            </a:r>
          </a:p>
        </p:txBody>
      </p:sp>
      <p:sp>
        <p:nvSpPr>
          <p:cNvPr id="355" name="Google Shape;355;p35"/>
          <p:cNvSpPr/>
          <p:nvPr/>
        </p:nvSpPr>
        <p:spPr>
          <a:xfrm>
            <a:off x="1752600" y="1219201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first(s):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the first element in a sequence."""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s[0]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rest(s):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all elements in a sequence after the first"""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s[1:]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“””Return minimum value in a sequence.”””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 ==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first(s)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min(first(s),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(rest(s)))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2819400" y="3733800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Base Case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2895600" y="4572000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Recursive Case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4933950" y="925911"/>
            <a:ext cx="3752850" cy="344090"/>
          </a:xfrm>
          <a:prstGeom prst="wedgeRectCallout">
            <a:avLst>
              <a:gd name="adj1" fmla="val -78559"/>
              <a:gd name="adj2" fmla="val 20327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 sz="18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indexing an element of a sequence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4933950" y="2911674"/>
            <a:ext cx="3752850" cy="344090"/>
          </a:xfrm>
          <a:prstGeom prst="wedgeRectCallout">
            <a:avLst>
              <a:gd name="adj1" fmla="val -73450"/>
              <a:gd name="adj2" fmla="val -8818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 sz="18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Slicing a sequence of elements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2514600" y="2064316"/>
            <a:ext cx="6705600" cy="22467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for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range(1,n+1):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*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endParaRPr sz="2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endParaRPr sz="2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4953000" y="1149915"/>
            <a:ext cx="4506362" cy="53340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1. Initialize the “base” case of no iterations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7607573" y="1965213"/>
            <a:ext cx="1851789" cy="53340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2. Starting value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9208705" y="2624758"/>
            <a:ext cx="1851789" cy="53340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3. Ending value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6654655" y="4539684"/>
            <a:ext cx="3148107" cy="53340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4. New loop variable value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580D9B-7184-27CA-A98F-6A253424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Iteration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2057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201" name="Google Shape;201;p21"/>
          <p:cNvGrpSpPr/>
          <p:nvPr/>
        </p:nvGrpSpPr>
        <p:grpSpPr>
          <a:xfrm>
            <a:off x="2286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1. Test for simple “base” case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6433931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2. Solution in simple “base” case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3048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3. Assume </a:t>
              </a:r>
              <a:r>
                <a:rPr lang="en-US" sz="1800" dirty="0" err="1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recusive</a:t>
              </a:r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 solution to simpler problem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6821129" y="4893795"/>
            <a:ext cx="3740854" cy="1308222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1562"/>
                <a:gd name="adj2" fmla="val -1084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594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4. ”Combine” the simpler part of the solution, with the recursive case</a:t>
              </a: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26B2C1-0C5E-01FF-F3A3-EA227B95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Key concepts – by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13D84F-8D70-8F51-C8B3-4E3CC562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words</a:t>
            </a:r>
          </a:p>
        </p:txBody>
      </p:sp>
      <p:sp>
        <p:nvSpPr>
          <p:cNvPr id="218" name="Google Shape;218;p22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The sum of no numbers is zero</a:t>
            </a:r>
          </a:p>
          <a:p>
            <a:r>
              <a:rPr lang="en-US" dirty="0"/>
              <a:t>The sum of 1</a:t>
            </a:r>
            <a:r>
              <a:rPr lang="en-US" baseline="30000" dirty="0"/>
              <a:t>2</a:t>
            </a:r>
            <a:r>
              <a:rPr lang="en-US" dirty="0"/>
              <a:t> through n</a:t>
            </a:r>
            <a:r>
              <a:rPr lang="en-US" baseline="30000" dirty="0"/>
              <a:t>2</a:t>
            </a:r>
            <a:r>
              <a:rPr lang="en-US" dirty="0"/>
              <a:t> is the </a:t>
            </a:r>
          </a:p>
          <a:p>
            <a:pPr lvl="1"/>
            <a:r>
              <a:rPr lang="en-US" dirty="0"/>
              <a:t> sum of 1</a:t>
            </a:r>
            <a:r>
              <a:rPr lang="en-US" baseline="30000" dirty="0"/>
              <a:t>2</a:t>
            </a:r>
            <a:r>
              <a:rPr lang="en-US" dirty="0"/>
              <a:t> through (n-1</a:t>
            </a:r>
            <a:r>
              <a:rPr lang="en-US" baseline="30000" dirty="0"/>
              <a:t>)2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plus n</a:t>
            </a:r>
            <a:r>
              <a:rPr lang="en-US" baseline="30000" dirty="0"/>
              <a:t>2</a:t>
            </a:r>
          </a:p>
        </p:txBody>
      </p:sp>
      <p:sp>
        <p:nvSpPr>
          <p:cNvPr id="222" name="Google Shape;222;p22"/>
          <p:cNvSpPr/>
          <p:nvPr/>
        </p:nvSpPr>
        <p:spPr>
          <a:xfrm>
            <a:off x="2019300" y="2971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75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/>
          <p:nvPr/>
        </p:nvSpPr>
        <p:spPr>
          <a:xfrm>
            <a:off x="1676400" y="2057400"/>
            <a:ext cx="8839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(3)</a:t>
            </a:r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(3)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(2) + 3**2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(1) + 2**2 + 3**2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(0) + 1**2 + 2**2 + 3**2 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0 + 1**2 + 2**2 + 3**2 = 14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A1BED-BE8E-D343-9014-6E76528924F0}"/>
              </a:ext>
            </a:extLst>
          </p:cNvPr>
          <p:cNvSpPr txBox="1"/>
          <p:nvPr/>
        </p:nvSpPr>
        <p:spPr>
          <a:xfrm>
            <a:off x="-504497" y="59488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3790A-6F7A-5A77-C58B-7D81F427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</a:t>
            </a:r>
          </a:p>
        </p:txBody>
      </p:sp>
    </p:spTree>
    <p:extLst>
      <p:ext uri="{BB962C8B-B14F-4D97-AF65-F5344CB8AC3E}">
        <p14:creationId xmlns:p14="http://schemas.microsoft.com/office/powerpoint/2010/main" val="1215034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D2041-6146-7C83-8488-989CF561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Question</a:t>
            </a:r>
            <a:r>
              <a:rPr lang="en-US" dirty="0"/>
              <a:t>: for each, in what order do we sum the squares ?</a:t>
            </a:r>
          </a:p>
        </p:txBody>
      </p:sp>
      <p:sp>
        <p:nvSpPr>
          <p:cNvPr id="250" name="Google Shape;250;p25"/>
          <p:cNvSpPr/>
          <p:nvPr/>
        </p:nvSpPr>
        <p:spPr>
          <a:xfrm>
            <a:off x="2212164" y="1956904"/>
            <a:ext cx="5257800" cy="14773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range(1,n+1):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**2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04477" y="3784063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6053134" y="3784063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n**2 +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4944B-4C56-A740-0A91-63E4F3148920}"/>
              </a:ext>
            </a:extLst>
          </p:cNvPr>
          <p:cNvSpPr txBox="1"/>
          <p:nvPr/>
        </p:nvSpPr>
        <p:spPr>
          <a:xfrm>
            <a:off x="7798886" y="1855405"/>
            <a:ext cx="42144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accum</a:t>
            </a:r>
            <a:r>
              <a:rPr lang="en-US" sz="2000" dirty="0"/>
              <a:t> = 0</a:t>
            </a:r>
          </a:p>
          <a:p>
            <a:r>
              <a:rPr lang="en-US" sz="2000" dirty="0" err="1"/>
              <a:t>accum</a:t>
            </a:r>
            <a:r>
              <a:rPr lang="en-US" sz="2000" dirty="0"/>
              <a:t> += 1**2</a:t>
            </a:r>
          </a:p>
          <a:p>
            <a:r>
              <a:rPr lang="en-US" sz="2000" dirty="0" err="1"/>
              <a:t>accum</a:t>
            </a:r>
            <a:r>
              <a:rPr lang="en-US" sz="2000" dirty="0"/>
              <a:t> += 2**2</a:t>
            </a:r>
          </a:p>
          <a:p>
            <a:r>
              <a:rPr lang="en-US" sz="2000" dirty="0"/>
              <a:t>…</a:t>
            </a:r>
          </a:p>
          <a:p>
            <a:r>
              <a:rPr lang="en-US" sz="2000" dirty="0" err="1"/>
              <a:t>accum</a:t>
            </a:r>
            <a:r>
              <a:rPr lang="en-US" sz="2000" dirty="0"/>
              <a:t> += n**2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32D84-7E43-8CF7-293A-9D814AF81BF2}"/>
              </a:ext>
            </a:extLst>
          </p:cNvPr>
          <p:cNvSpPr txBox="1"/>
          <p:nvPr/>
        </p:nvSpPr>
        <p:spPr>
          <a:xfrm>
            <a:off x="178677" y="5597307"/>
            <a:ext cx="572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Output = ((((0) + 1**2) + 2**2) + …) + n**2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2C72E-0D5F-224C-DDE1-060D169762D5}"/>
              </a:ext>
            </a:extLst>
          </p:cNvPr>
          <p:cNvSpPr txBox="1"/>
          <p:nvPr/>
        </p:nvSpPr>
        <p:spPr>
          <a:xfrm>
            <a:off x="6053134" y="5611222"/>
            <a:ext cx="5669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= n**2 + ((n-1)**2 + ((n-2)**2 + …) + 0)))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4DA7-CB07-E228-E0CB-A75230C35265}"/>
              </a:ext>
            </a:extLst>
          </p:cNvPr>
          <p:cNvSpPr txBox="1"/>
          <p:nvPr/>
        </p:nvSpPr>
        <p:spPr>
          <a:xfrm>
            <a:off x="178677" y="6339114"/>
            <a:ext cx="445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Hint</a:t>
            </a:r>
            <a:r>
              <a:rPr lang="en-US" sz="1800" dirty="0"/>
              <a:t>: Python always evaluates left-to-right</a:t>
            </a:r>
          </a:p>
        </p:txBody>
      </p:sp>
    </p:spTree>
    <p:extLst>
      <p:ext uri="{BB962C8B-B14F-4D97-AF65-F5344CB8AC3E}">
        <p14:creationId xmlns:p14="http://schemas.microsoft.com/office/powerpoint/2010/main" val="337406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Midterm scheduling!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IMPORTANT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Complete the 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2"/>
              </a:rPr>
              <a:t>“Midterm Exam Scheduling”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form on </a:t>
            </a:r>
            <a:r>
              <a:rPr lang="en-US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Gradescope</a:t>
            </a:r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lvl="1"/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Due: Tuesday July 9th, 11:59 PM PST</a:t>
            </a:r>
          </a:p>
          <a:p>
            <a:pPr lvl="1"/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It is required that every student fill this out. If you don’t fill this out, you will risk missing the midterm.</a:t>
            </a:r>
          </a:p>
          <a:p>
            <a:pPr lvl="2"/>
            <a:r>
              <a:rPr lang="en-US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Please, please do this ASAP! Thank you!</a:t>
            </a:r>
          </a:p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(DSP students with +50% exam time)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We have sent you a Google Form to schedule your exam. Please fill this out ASAP!</a:t>
            </a:r>
          </a:p>
          <a:p>
            <a:pPr lvl="1"/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But, you should still fill out the above </a:t>
            </a:r>
            <a:r>
              <a:rPr lang="en-US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Gradescope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“Midterm Exam Scheduling” form as well!</a:t>
            </a:r>
          </a:p>
          <a:p>
            <a:pPr marL="192876" lvl="1" indent="0">
              <a:buNone/>
            </a:pPr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lvl="1"/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74879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52523A-4AED-0299-6F44-1399BD0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…</a:t>
            </a:r>
          </a:p>
        </p:txBody>
      </p:sp>
      <p:sp>
        <p:nvSpPr>
          <p:cNvPr id="387" name="Google Shape;387;p38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The recursive “leap of faith” works as long as we hit the base case eventually</a:t>
            </a:r>
          </a:p>
          <a:p>
            <a:endParaRPr lang="en-US" dirty="0"/>
          </a:p>
          <a:p>
            <a:r>
              <a:rPr lang="en-US" dirty="0"/>
              <a:t>What happens if we don’t?</a:t>
            </a:r>
          </a:p>
          <a:p>
            <a:pPr lvl="1"/>
            <a:r>
              <a:rPr lang="en-US" dirty="0"/>
              <a:t> “Infinite Loop”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660D8E-0916-2A45-667A-F08E2EE3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2" y="3859652"/>
            <a:ext cx="4903325" cy="275163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52523A-4AED-0299-6F44-1399BD0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infinite loop (recursion)</a:t>
            </a:r>
          </a:p>
        </p:txBody>
      </p:sp>
      <p:sp>
        <p:nvSpPr>
          <p:cNvPr id="387" name="Google Shape;387;p38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 This code will never finish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9B2A1-E400-D015-E82B-535CB49D4253}"/>
              </a:ext>
            </a:extLst>
          </p:cNvPr>
          <p:cNvSpPr txBox="1"/>
          <p:nvPr/>
        </p:nvSpPr>
        <p:spPr>
          <a:xfrm>
            <a:off x="1" y="1777406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sum_recurse_inf_loop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(n):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base case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 ==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BUG</a:t>
            </a:r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I forgot to do (n-1). Infinite loop!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 +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sum_recurse_inf_loop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(n)</a:t>
            </a:r>
          </a:p>
          <a:p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799B2-B4CB-5275-9BDC-D3E405138736}"/>
              </a:ext>
            </a:extLst>
          </p:cNvPr>
          <p:cNvSpPr txBox="1"/>
          <p:nvPr/>
        </p:nvSpPr>
        <p:spPr>
          <a:xfrm>
            <a:off x="6206836" y="1650164"/>
            <a:ext cx="6096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sum_recurse_inf_loop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File "C:\Users\Eric\c88c\lectures\lecture11\lecture11.py", line 96, in &lt;module&gt;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sum_recurse_inf_loop</a:t>
            </a:r>
            <a:r>
              <a:rPr lang="en-US" sz="1600" dirty="0">
                <a:latin typeface="Consolas" panose="020B0609020204030204" pitchFamily="49" charset="0"/>
              </a:rPr>
              <a:t>(3))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File "C:\Users\Eric\c88c\lectures\lecture11\lecture11.py", line 94, in </a:t>
            </a:r>
            <a:r>
              <a:rPr lang="en-US" sz="1600" dirty="0" err="1">
                <a:latin typeface="Consolas" panose="020B0609020204030204" pitchFamily="49" charset="0"/>
              </a:rPr>
              <a:t>sum_recurse_inf_loop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return n + </a:t>
            </a:r>
            <a:r>
              <a:rPr lang="en-US" sz="1600" dirty="0" err="1">
                <a:latin typeface="Consolas" panose="020B0609020204030204" pitchFamily="49" charset="0"/>
              </a:rPr>
              <a:t>sum_recurse_inf_loop</a:t>
            </a:r>
            <a:r>
              <a:rPr lang="en-US" sz="1600" dirty="0">
                <a:latin typeface="Consolas" panose="020B0609020204030204" pitchFamily="49" charset="0"/>
              </a:rPr>
              <a:t>(n)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...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  [Previous line repeated 995 more times]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File "C:\Users\Eric\c88c\lectures\lecture11\lecture11.py", line 91, in </a:t>
            </a:r>
            <a:r>
              <a:rPr lang="en-US" sz="1600" dirty="0" err="1">
                <a:latin typeface="Consolas" panose="020B0609020204030204" pitchFamily="49" charset="0"/>
              </a:rPr>
              <a:t>sum_recurse_inf_loop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if n == 0:</a:t>
            </a:r>
          </a:p>
          <a:p>
            <a:r>
              <a:rPr lang="en-US" sz="2400" b="1" dirty="0" err="1">
                <a:latin typeface="Consolas" panose="020B0609020204030204" pitchFamily="49" charset="0"/>
              </a:rPr>
              <a:t>RecursionError</a:t>
            </a:r>
            <a:r>
              <a:rPr lang="en-US" sz="2400" b="1" dirty="0">
                <a:latin typeface="Consolas" panose="020B0609020204030204" pitchFamily="49" charset="0"/>
              </a:rPr>
              <a:t>: maximum recursion depth exceeded in comparison</a:t>
            </a:r>
          </a:p>
          <a:p>
            <a:endParaRPr lang="en-US" sz="1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C1E4C6-5CF3-F384-4FA0-5EE0066268B2}"/>
              </a:ext>
            </a:extLst>
          </p:cNvPr>
          <p:cNvSpPr/>
          <p:nvPr/>
        </p:nvSpPr>
        <p:spPr bwMode="auto">
          <a:xfrm>
            <a:off x="4827777" y="5697415"/>
            <a:ext cx="1157388" cy="422031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3799D-3C29-A937-6587-E5AC0845E4D0}"/>
              </a:ext>
            </a:extLst>
          </p:cNvPr>
          <p:cNvSpPr txBox="1"/>
          <p:nvPr/>
        </p:nvSpPr>
        <p:spPr>
          <a:xfrm>
            <a:off x="180230" y="4206593"/>
            <a:ext cx="44258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Aside</a:t>
            </a:r>
            <a:r>
              <a:rPr lang="en-US" dirty="0"/>
              <a:t>: By default, Python has a maximum limit on how much recursive “depth” is allowed before it terminates the program.</a:t>
            </a:r>
          </a:p>
          <a:p>
            <a:r>
              <a:rPr lang="en-US" dirty="0"/>
              <a:t>If Python didn’t have this max limit, then our code would have run forever!</a:t>
            </a:r>
          </a:p>
          <a:p>
            <a:endParaRPr lang="en-US" dirty="0"/>
          </a:p>
          <a:p>
            <a:r>
              <a:rPr lang="en-US" dirty="0"/>
              <a:t>Or, to be more precise: eventually our CPU would run out of memory and crash. This is because function frames use up memory. Infinite call frames =&gt; infinite required memory =&gt; out-of-memory error.</a:t>
            </a:r>
          </a:p>
          <a:p>
            <a:r>
              <a:rPr lang="en-US" sz="1000" dirty="0"/>
              <a:t>To adjust max recursive depth limit, see: </a:t>
            </a:r>
            <a:r>
              <a:rPr lang="en-US" sz="1000" dirty="0">
                <a:hlinkClick r:id="rId3"/>
              </a:rPr>
              <a:t>sys.setrecursionlimit()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0755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0" y="1295400"/>
            <a:ext cx="8001000" cy="3657600"/>
          </a:xfrm>
        </p:spPr>
        <p:txBody>
          <a:bodyPr/>
          <a:lstStyle/>
          <a:p>
            <a:r>
              <a:rPr lang="en-US" sz="2400" dirty="0"/>
              <a:t>“After Abstraction, Recursion is probably the 2</a:t>
            </a:r>
            <a:r>
              <a:rPr lang="en-US" sz="2400" baseline="30000" dirty="0"/>
              <a:t>nd</a:t>
            </a:r>
            <a:r>
              <a:rPr lang="en-US" sz="2400" dirty="0"/>
              <a:t> biggest idea in this course”</a:t>
            </a:r>
          </a:p>
          <a:p>
            <a:r>
              <a:rPr lang="en-US" sz="2400" dirty="0"/>
              <a:t>“It’s tremendously useful when the problem is self-similar”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“It’s no more powerful than iteration, but often leads to more concise &amp; better code”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“It’s more ‘mathematical’”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 embodies the beauty and joy of computing”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3892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(Aside) Tips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In my view, this class has suddenly increased in scope/difficulty.</a:t>
            </a:r>
          </a:p>
          <a:p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0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Litmus test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at this point, we ideally expect you to be fairly fluent with Python:</a:t>
            </a:r>
          </a:p>
          <a:p>
            <a:pPr lvl="1"/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Notably, be comfortable reading Python, writing Python from scratch, modifying existing Python</a:t>
            </a:r>
          </a:p>
          <a:p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It’s OK if you you’re not there yet, but do keep this as your “north star”.</a:t>
            </a:r>
          </a:p>
          <a:p>
            <a:r>
              <a:rPr lang="en-US" sz="20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Programming is a craft you can only learn by doing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(and not only by watching lectures or reading books/slides/</a:t>
            </a:r>
            <a:r>
              <a:rPr lang="en-US" sz="2000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etc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).</a:t>
            </a:r>
          </a:p>
          <a:p>
            <a:endParaRPr lang="en-US" sz="20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64403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(Aside) Tips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066800"/>
            <a:ext cx="5268310" cy="5257800"/>
          </a:xfrm>
        </p:spPr>
        <p:txBody>
          <a:bodyPr/>
          <a:lstStyle/>
          <a:p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0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Warning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if you’re struggling with basic Python syntax, </a:t>
            </a:r>
            <a:r>
              <a:rPr lang="en-US" sz="20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you are at risk of falling behind,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as the rest of the course will continue rapidly building on top of Python.</a:t>
            </a:r>
          </a:p>
          <a:p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Tip: If you’re feeling weak here, I’d prioritize getting comfortable with Python first before embarking on more complicated topics like recursion.</a:t>
            </a:r>
          </a:p>
          <a:p>
            <a:pPr lvl="2"/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if you’d like, reach out on Ed for ideas on how to catch up!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06C44-447C-C144-7CD8-81EA1437A24C}"/>
              </a:ext>
            </a:extLst>
          </p:cNvPr>
          <p:cNvSpPr txBox="1"/>
          <p:nvPr/>
        </p:nvSpPr>
        <p:spPr>
          <a:xfrm>
            <a:off x="6835929" y="1172954"/>
            <a:ext cx="54485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Write a function that, given a list </a:t>
            </a: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of numbers, returns a new list with </a:t>
            </a: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every number squared.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Use a for-loop.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square_nums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nums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"""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18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square_nums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([2, 4, 5, 10])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[4, 16, 25, 100]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"""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out = []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num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nums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out.append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(num **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out</a:t>
            </a:r>
          </a:p>
          <a:p>
            <a:endParaRPr lang="en-US" sz="18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D6D164E-FB4A-F0FB-38E8-B04BC41D76B7}"/>
              </a:ext>
            </a:extLst>
          </p:cNvPr>
          <p:cNvSpPr/>
          <p:nvPr/>
        </p:nvSpPr>
        <p:spPr bwMode="auto">
          <a:xfrm rot="19800000">
            <a:off x="6376918" y="4521550"/>
            <a:ext cx="744133" cy="365125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3A058-2F62-9478-4EA8-CEAE08C5D8BE}"/>
              </a:ext>
            </a:extLst>
          </p:cNvPr>
          <p:cNvSpPr txBox="1"/>
          <p:nvPr/>
        </p:nvSpPr>
        <p:spPr>
          <a:xfrm>
            <a:off x="2957611" y="4481517"/>
            <a:ext cx="33778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Litmus test</a:t>
            </a:r>
            <a:r>
              <a:rPr lang="en-US" sz="1600" dirty="0"/>
              <a:t>: at this point, we expect you to be able to define this function on your own. Considered an “easy” problem.</a:t>
            </a:r>
          </a:p>
          <a:p>
            <a:endParaRPr lang="en-US" sz="1600" dirty="0"/>
          </a:p>
          <a:p>
            <a:r>
              <a:rPr lang="en-US" sz="1600" dirty="0"/>
              <a:t>Tip: If this doesn’t feel “easy” yet, practice until it does!</a:t>
            </a:r>
          </a:p>
        </p:txBody>
      </p:sp>
    </p:spTree>
    <p:extLst>
      <p:ext uri="{BB962C8B-B14F-4D97-AF65-F5344CB8AC3E}">
        <p14:creationId xmlns:p14="http://schemas.microsoft.com/office/powerpoint/2010/main" val="4289599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(Aside) Tips for success. 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Tip for success: </a:t>
            </a:r>
            <a:r>
              <a:rPr lang="en-US" sz="20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deliberate practice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, and </a:t>
            </a:r>
            <a:r>
              <a:rPr lang="en-US" sz="20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being organized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.</a:t>
            </a:r>
          </a:p>
          <a:p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0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“Deliberate practice”: 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targeted practice on topics </a:t>
            </a:r>
            <a:r>
              <a:rPr lang="en-US" sz="2000" u="sng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you know you aren’t comfortable with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.</a:t>
            </a:r>
          </a:p>
          <a:p>
            <a:pPr lvl="1"/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It’s not time-efficient to practice things you are already comfortable with.</a:t>
            </a:r>
          </a:p>
          <a:p>
            <a:pPr lvl="2"/>
            <a:r>
              <a:rPr lang="en-US" sz="18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Though, any practice is better than no practice. </a:t>
            </a:r>
            <a:r>
              <a:rPr lang="en-US" sz="1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But, we don’t have infinite time/energy, so best use it strategically</a:t>
            </a:r>
          </a:p>
          <a:p>
            <a:pPr lvl="1"/>
            <a:r>
              <a:rPr lang="en-US" sz="18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Ex: “I know I’m not comfortable with recursion. Let me spend an hour doing recursion practice problems / asking my TA (or Ed) about this tricky recursion problem, etc.</a:t>
            </a:r>
          </a:p>
          <a:p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20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“Being organized”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a surprising amount of success in this course (and, college/life in general) is keeping up with assignment due dates. Establish good organizational habits early!</a:t>
            </a:r>
          </a:p>
          <a:p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“Meta learning”: aka “learning how to learn effectively”. Very important life skill.</a:t>
            </a:r>
          </a:p>
          <a:p>
            <a:r>
              <a:rPr lang="en-US" sz="20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At the end of the day, we (the teaching staff) want you to succeed!</a:t>
            </a:r>
            <a:r>
              <a:rPr lang="en-US" sz="2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4986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 Midterm will cover content from start of course up to (and including) </a:t>
            </a:r>
            <a:r>
              <a:rPr lang="en-US" dirty="0" err="1"/>
              <a:t>OOP+Inheritance</a:t>
            </a:r>
            <a:r>
              <a:rPr lang="en-US" dirty="0"/>
              <a:t>, aka:</a:t>
            </a:r>
          </a:p>
          <a:p>
            <a:pPr lvl="2"/>
            <a:r>
              <a:rPr lang="en-US" dirty="0"/>
              <a:t> Start (inclusive): Lecture 01: “Welcome &amp; Intro” (6/17)</a:t>
            </a:r>
          </a:p>
          <a:p>
            <a:pPr lvl="2"/>
            <a:r>
              <a:rPr lang="en-US" dirty="0"/>
              <a:t> End (inclusive): Lecture 15: “OOP – Inheritance” (7/15)</a:t>
            </a:r>
          </a:p>
          <a:p>
            <a:pPr lvl="1"/>
            <a:r>
              <a:rPr lang="en-US" dirty="0"/>
              <a:t> Midterm will be done through Zoom +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 Study tip: past C88C exams can be found here: </a:t>
            </a:r>
            <a:r>
              <a:rPr lang="en-US" dirty="0">
                <a:hlinkClick r:id="rId2"/>
              </a:rPr>
              <a:t>https://c88c.org/sp24/articles/resources.html#past-midterms</a:t>
            </a:r>
            <a:endParaRPr lang="en-US" dirty="0"/>
          </a:p>
          <a:p>
            <a:pPr lvl="2"/>
            <a:r>
              <a:rPr lang="en-US" dirty="0"/>
              <a:t>Take a look to get a sense of what C88C exams tend to look like. (I highly, highly encourage this)</a:t>
            </a:r>
          </a:p>
          <a:p>
            <a:pPr lvl="3"/>
            <a:r>
              <a:rPr lang="en-US" dirty="0"/>
              <a:t> “Be prepared” – Boy Scouts</a:t>
            </a:r>
          </a:p>
          <a:p>
            <a:pPr lvl="3"/>
            <a:r>
              <a:rPr lang="en-US" dirty="0"/>
              <a:t> “Luck is when preparation meets opportunity” – Roman philosopher Seneca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7601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 The midterm will be held over Zoom + </a:t>
            </a:r>
            <a:r>
              <a:rPr lang="en-US" dirty="0" err="1"/>
              <a:t>Gradescope</a:t>
            </a:r>
            <a:endParaRPr lang="en-US" dirty="0"/>
          </a:p>
          <a:p>
            <a:pPr lvl="2"/>
            <a:r>
              <a:rPr lang="en-US" dirty="0"/>
              <a:t> You must have your camera + screen sharing on during the entire exam, and we will be doing </a:t>
            </a:r>
            <a:r>
              <a:rPr lang="en-US" dirty="0" err="1"/>
              <a:t>screen+camera</a:t>
            </a:r>
            <a:r>
              <a:rPr lang="en-US" dirty="0"/>
              <a:t> recording.</a:t>
            </a:r>
          </a:p>
          <a:p>
            <a:pPr lvl="1"/>
            <a:r>
              <a:rPr lang="en-US" dirty="0"/>
              <a:t> You must take the exam in a quiet room with no other students present</a:t>
            </a:r>
          </a:p>
          <a:p>
            <a:pPr lvl="1"/>
            <a:r>
              <a:rPr lang="en-US" dirty="0"/>
              <a:t> Things to bring to the exam (and nothing else!):</a:t>
            </a:r>
          </a:p>
          <a:p>
            <a:pPr lvl="2"/>
            <a:r>
              <a:rPr lang="en-US" b="1" dirty="0"/>
              <a:t>Photo ID</a:t>
            </a:r>
            <a:r>
              <a:rPr lang="en-US" dirty="0"/>
              <a:t>. Ideally your UCB student ID, but anything with your name + photo is fine, </a:t>
            </a:r>
            <a:r>
              <a:rPr lang="en-US" dirty="0" err="1"/>
              <a:t>eg</a:t>
            </a:r>
            <a:r>
              <a:rPr lang="en-US" dirty="0"/>
              <a:t>: Passport, driver’s license, etc.</a:t>
            </a:r>
          </a:p>
          <a:p>
            <a:pPr lvl="2"/>
            <a:r>
              <a:rPr lang="en-US" dirty="0"/>
              <a:t> </a:t>
            </a:r>
            <a:r>
              <a:rPr lang="en-US" b="1" dirty="0"/>
              <a:t>(Optional)</a:t>
            </a:r>
            <a:r>
              <a:rPr lang="en-US" dirty="0"/>
              <a:t> Five (5) pages of handwritten (not typed!) notes</a:t>
            </a:r>
          </a:p>
          <a:p>
            <a:pPr lvl="2"/>
            <a:r>
              <a:rPr lang="en-US" dirty="0"/>
              <a:t> </a:t>
            </a:r>
            <a:r>
              <a:rPr lang="en-US" b="1" dirty="0"/>
              <a:t>(Optional, recommended)</a:t>
            </a:r>
            <a:r>
              <a:rPr lang="en-US" dirty="0"/>
              <a:t> Additional blank scratch paper, pencil/pen/eraser.</a:t>
            </a:r>
          </a:p>
          <a:p>
            <a:pPr lvl="1"/>
            <a:r>
              <a:rPr lang="en-US" dirty="0"/>
              <a:t> We will provide everyone with a 1-2 page digital PDF of additional reference </a:t>
            </a:r>
          </a:p>
          <a:p>
            <a:pPr lvl="1"/>
            <a:r>
              <a:rPr lang="en-US" dirty="0"/>
              <a:t> Other than the above notes, the exam will be closed book, closed notes.</a:t>
            </a:r>
          </a:p>
          <a:p>
            <a:pPr lvl="1"/>
            <a:r>
              <a:rPr lang="en-US" sz="1600" dirty="0"/>
              <a:t> (For more info, stay tuned for an Ed post)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022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Recursion</a:t>
            </a:r>
          </a:p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Recursion in Python</a:t>
            </a:r>
          </a:p>
          <a:p>
            <a:pPr lvl="1"/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Iteration (for/while) vs recursion</a:t>
            </a:r>
          </a:p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Identifying recursive structure of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046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7811-460B-E647-9B85-3E234672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</a:t>
            </a:r>
            <a:r>
              <a:rPr lang="en-US" dirty="0">
                <a:latin typeface="Source Code Pro" panose="020B0509030403020204" pitchFamily="49" charset="77"/>
              </a:rPr>
              <a:t>vee</a:t>
            </a:r>
            <a:r>
              <a:rPr lang="en-US" dirty="0"/>
              <a:t> / Fractals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F83C-DBDE-A640-BDD5-E07874C1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Source Code Pro" panose="020B0509030403020204" pitchFamily="49" charset="77"/>
              </a:rPr>
              <a:t>python3 –</a:t>
            </a:r>
            <a:r>
              <a:rPr lang="en-US" sz="2000" dirty="0" err="1">
                <a:latin typeface="Source Code Pro" panose="020B0509030403020204" pitchFamily="49" charset="77"/>
              </a:rPr>
              <a:t>i</a:t>
            </a:r>
            <a:r>
              <a:rPr lang="en-US" sz="2000" dirty="0">
                <a:latin typeface="Source Code Pro" panose="020B0509030403020204" pitchFamily="49" charset="77"/>
              </a:rPr>
              <a:t> 11-Recursion.py</a:t>
            </a:r>
          </a:p>
          <a:p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This uses Turtle Graphics.</a:t>
            </a:r>
          </a:p>
          <a:p>
            <a:pPr lvl="1"/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turtle module is really cool, but </a:t>
            </a:r>
            <a:r>
              <a:rPr lang="en-US" sz="20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not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something you need to learn</a:t>
            </a:r>
          </a:p>
          <a:p>
            <a:r>
              <a:rPr lang="en-US" sz="2000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vee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 the one recursive problem that doesn't have a base case</a:t>
            </a:r>
          </a:p>
          <a:p>
            <a:pPr lvl="1"/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But fractals in general are a fun way to visualize self-similar structures</a:t>
            </a:r>
          </a:p>
          <a:p>
            <a:r>
              <a:rPr lang="en-US" sz="2000" dirty="0"/>
              <a:t>Use the following keys to play with the demo</a:t>
            </a:r>
          </a:p>
          <a:p>
            <a:pPr lvl="1"/>
            <a:r>
              <a:rPr lang="en-US" sz="2000" dirty="0"/>
              <a:t>Space to draw</a:t>
            </a:r>
          </a:p>
          <a:p>
            <a:pPr lvl="1"/>
            <a:r>
              <a:rPr lang="en-US" sz="2000" dirty="0"/>
              <a:t>C to Clear</a:t>
            </a:r>
          </a:p>
          <a:p>
            <a:pPr lvl="1"/>
            <a:r>
              <a:rPr lang="en-US" sz="2000" dirty="0"/>
              <a:t>Up to add "vee" to the functions list</a:t>
            </a:r>
          </a:p>
          <a:p>
            <a:pPr lvl="1"/>
            <a:r>
              <a:rPr lang="en-US" sz="2000" dirty="0"/>
              <a:t>Down to remove the "vee" functions from the list.</a:t>
            </a:r>
          </a:p>
          <a:p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Some 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3"/>
              </a:rPr>
              <a:t>cool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 variations on vee, seen in Snap! (the language of CS10)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4"/>
              </a:rPr>
              <a:t>More Fractals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3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7811-460B-E647-9B85-3E234672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a broad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F83C-DBDE-A640-BDD5-E07874C1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570819" cy="5257800"/>
          </a:xfrm>
        </p:spPr>
        <p:txBody>
          <a:bodyPr/>
          <a:lstStyle/>
          <a:p>
            <a:r>
              <a:rPr lang="en-US" sz="2800" dirty="0">
                <a:latin typeface="+mn-lt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Recursion</a:t>
            </a: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occurs when the definition of a concept or process </a:t>
            </a:r>
            <a:r>
              <a:rPr lang="en-US" sz="28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depends on a simpler or previous version of itself.</a:t>
            </a: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+mn-lt"/>
              </a:rPr>
              <a:t> (from: </a:t>
            </a: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+mn-lt"/>
                <a:hlinkClick r:id="rId2"/>
              </a:rPr>
              <a:t>Wikipedia</a:t>
            </a: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+mn-lt"/>
              </a:rPr>
              <a:t>)</a:t>
            </a:r>
          </a:p>
          <a:p>
            <a:endParaRPr lang="en-US" sz="2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endParaRPr lang="en-US" sz="28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5" name="Picture 4" descr="A person holding a tray with medicine&#10;&#10;Description automatically generated">
            <a:extLst>
              <a:ext uri="{FF2B5EF4-FFF2-40B4-BE49-F238E27FC236}">
                <a16:creationId xmlns:a16="http://schemas.microsoft.com/office/drawing/2014/main" id="{3E0BD727-54D5-A16D-C525-8A8ABEFA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220" y="984820"/>
            <a:ext cx="270517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29605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17622</TotalTime>
  <Words>4836</Words>
  <Application>Microsoft Office PowerPoint</Application>
  <PresentationFormat>Widescreen</PresentationFormat>
  <Paragraphs>526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Wingdings 2</vt:lpstr>
      <vt:lpstr>FreightMicro Pro Book</vt:lpstr>
      <vt:lpstr>Arial</vt:lpstr>
      <vt:lpstr>Source Code Pro</vt:lpstr>
      <vt:lpstr>Wingdings</vt:lpstr>
      <vt:lpstr>Times New Roman</vt:lpstr>
      <vt:lpstr>Consolas</vt:lpstr>
      <vt:lpstr>Open Sans ExtraBold</vt:lpstr>
      <vt:lpstr>American Typewriter Condensed</vt:lpstr>
      <vt:lpstr>FreightSans Pro Medium</vt:lpstr>
      <vt:lpstr>FreightText Pro Book</vt:lpstr>
      <vt:lpstr>Source Code Pro Medium</vt:lpstr>
      <vt:lpstr>Open Sans Light</vt:lpstr>
      <vt:lpstr>3_Main C88C</vt:lpstr>
      <vt:lpstr>Recursion</vt:lpstr>
      <vt:lpstr>Recursion</vt:lpstr>
      <vt:lpstr>Announcements</vt:lpstr>
      <vt:lpstr>Announcements: Midterm scheduling!</vt:lpstr>
      <vt:lpstr>Midterm content</vt:lpstr>
      <vt:lpstr>Midterm logistics</vt:lpstr>
      <vt:lpstr>Lecture overview</vt:lpstr>
      <vt:lpstr>(Optional) vee / Fractals</vt:lpstr>
      <vt:lpstr>Recursion: a broad definition</vt:lpstr>
      <vt:lpstr>Recursion application: plants/trees</vt:lpstr>
      <vt:lpstr>Recursion application: plants/trees</vt:lpstr>
      <vt:lpstr>Recursion in Computer Science / Math</vt:lpstr>
      <vt:lpstr>Recursion in Computer Science / Math</vt:lpstr>
      <vt:lpstr>Recursion In Practice</vt:lpstr>
      <vt:lpstr>Toy Example: Countdown</vt:lpstr>
      <vt:lpstr>The Recursive Process </vt:lpstr>
      <vt:lpstr>Recursion</vt:lpstr>
      <vt:lpstr>Learning Objectives</vt:lpstr>
      <vt:lpstr>Example: Palindromes</vt:lpstr>
      <vt:lpstr>Example: Palindromes</vt:lpstr>
      <vt:lpstr>Example: Reverse (iteratively)</vt:lpstr>
      <vt:lpstr>Example: Reverse (iteratively)</vt:lpstr>
      <vt:lpstr>Example: Reverse (recursively)</vt:lpstr>
      <vt:lpstr>Example: Reverse (recursively)</vt:lpstr>
      <vt:lpstr>Example: Reverse (recursively)</vt:lpstr>
      <vt:lpstr>Example: Reverse (recursively)</vt:lpstr>
      <vt:lpstr>Example: Reverse (recursively)</vt:lpstr>
      <vt:lpstr>Example: Reverse (recursively)</vt:lpstr>
      <vt:lpstr>How does the recursion work?</vt:lpstr>
      <vt:lpstr>Iteration vs Recursion: Sum Numbers</vt:lpstr>
      <vt:lpstr>Aside: closed form solutions (Math)</vt:lpstr>
      <vt:lpstr>The Recursive Process </vt:lpstr>
      <vt:lpstr>In Python, how does it work under the hood?</vt:lpstr>
      <vt:lpstr>Another Example: minimum of a sequence</vt:lpstr>
      <vt:lpstr>Recall: Iteration</vt:lpstr>
      <vt:lpstr>Recursion Key concepts – by example</vt:lpstr>
      <vt:lpstr>In words</vt:lpstr>
      <vt:lpstr>Why does it work</vt:lpstr>
      <vt:lpstr>Questions</vt:lpstr>
      <vt:lpstr>Trust …</vt:lpstr>
      <vt:lpstr>Example: infinite loop (recursion)</vt:lpstr>
      <vt:lpstr>Why Recursion?</vt:lpstr>
      <vt:lpstr>(Aside) Tips for success</vt:lpstr>
      <vt:lpstr>(Aside) Tips for success</vt:lpstr>
      <vt:lpstr>(Aside) Tips for success.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Eric Kim</cp:lastModifiedBy>
  <cp:revision>143</cp:revision>
  <cp:lastPrinted>2023-02-27T21:16:39Z</cp:lastPrinted>
  <dcterms:modified xsi:type="dcterms:W3CDTF">2024-07-06T22:36:31Z</dcterms:modified>
</cp:coreProperties>
</file>